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62" r:id="rId6"/>
    <p:sldId id="263" r:id="rId7"/>
    <p:sldId id="259" r:id="rId8"/>
    <p:sldId id="258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95" r:id="rId30"/>
    <p:sldId id="296" r:id="rId31"/>
    <p:sldId id="299" r:id="rId32"/>
    <p:sldId id="297" r:id="rId33"/>
    <p:sldId id="298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9" autoAdjust="0"/>
    <p:restoredTop sz="94660"/>
  </p:normalViewPr>
  <p:slideViewPr>
    <p:cSldViewPr>
      <p:cViewPr varScale="1">
        <p:scale>
          <a:sx n="73" d="100"/>
          <a:sy n="73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2686050"/>
          </a:xfrm>
        </p:spPr>
        <p:txBody>
          <a:bodyPr/>
          <a:lstStyle>
            <a:lvl1pPr algn="l">
              <a:defRPr sz="6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962400"/>
            <a:ext cx="6400800" cy="1905000"/>
          </a:xfrm>
        </p:spPr>
        <p:txBody>
          <a:bodyPr/>
          <a:lstStyle>
            <a:lvl1pPr marL="0" indent="0">
              <a:buFontTx/>
              <a:buNone/>
              <a:defRPr sz="32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l">
              <a:defRPr sz="1000" b="1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 algn="l">
              <a:defRPr sz="1000" b="1"/>
            </a:lvl1pPr>
          </a:lstStyle>
          <a:p>
            <a:fld id="{ED76338C-F797-4EEC-86AB-DDDB01921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D7067-E12E-4BB1-BA4E-110295B05D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30A43-7C38-4E1A-8FA6-590CF04BB4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21F2C-8D97-47A0-BC20-E6A9CD8B82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707BD-29E5-4FAD-96B3-495CD9BE34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FF6E1-3E60-4521-A431-2F22C47D5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D9CE0-EE04-4DC4-8557-F8D43DC50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24BBE-C4E0-42ED-8B79-26FCB4CC02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FE374-04EE-470C-B19E-5C66F1C27E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E6EEB-DF73-4D42-AA09-49F12D393B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DCA62-9011-4BC8-A08C-89B6CCDD0A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64DBE01-2702-4597-B4DB-D252AFC6B6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AUDIT SAMPLING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3962400"/>
            <a:ext cx="7053290" cy="2466996"/>
          </a:xfrm>
        </p:spPr>
        <p:txBody>
          <a:bodyPr/>
          <a:lstStyle/>
          <a:p>
            <a:r>
              <a:rPr lang="en-US" dirty="0" smtClean="0"/>
              <a:t>SAMPLING PADA PENGUJIAN </a:t>
            </a:r>
          </a:p>
          <a:p>
            <a:r>
              <a:rPr lang="en-US" dirty="0" smtClean="0"/>
              <a:t>PENGENDALIAN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sampel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dipilihnya</a:t>
            </a:r>
            <a:r>
              <a:rPr lang="en-US" sz="3200" dirty="0" smtClean="0"/>
              <a:t>, auditor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kemungkinan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simpulan</a:t>
            </a:r>
            <a:r>
              <a:rPr lang="en-US" sz="3200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penyimpangan</a:t>
            </a:r>
            <a:r>
              <a:rPr lang="en-US" dirty="0" smtClean="0"/>
              <a:t> yang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(CUDR &lt; TDR) </a:t>
            </a:r>
            <a:r>
              <a:rPr lang="en-US" dirty="0" err="1" smtClean="0"/>
              <a:t>atau</a:t>
            </a:r>
            <a:endParaRPr lang="en-US" dirty="0"/>
          </a:p>
          <a:p>
            <a:r>
              <a:rPr lang="en-US" dirty="0" err="1" smtClean="0"/>
              <a:t>penyimpangan</a:t>
            </a:r>
            <a:r>
              <a:rPr lang="en-US" dirty="0" smtClean="0"/>
              <a:t> yang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(CUDR &gt; TDR).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600" dirty="0" err="1" smtClean="0"/>
              <a:t>Kondisi</a:t>
            </a:r>
            <a:r>
              <a:rPr lang="en-US" sz="3600" dirty="0" smtClean="0"/>
              <a:t> </a:t>
            </a:r>
            <a:r>
              <a:rPr lang="en-US" sz="3600" dirty="0" err="1" smtClean="0"/>
              <a:t>nyata</a:t>
            </a:r>
            <a:r>
              <a:rPr lang="en-US" sz="3600" dirty="0" smtClean="0"/>
              <a:t> </a:t>
            </a:r>
            <a:r>
              <a:rPr lang="en-US" sz="3600" dirty="0" err="1" smtClean="0"/>
              <a:t>populasi</a:t>
            </a:r>
            <a:r>
              <a:rPr lang="en-US" sz="3600" dirty="0" smtClean="0"/>
              <a:t> </a:t>
            </a:r>
            <a:r>
              <a:rPr lang="en-US" sz="3600" dirty="0" err="1" smtClean="0"/>
              <a:t>juga</a:t>
            </a:r>
            <a:r>
              <a:rPr lang="en-US" sz="3600" dirty="0" smtClean="0"/>
              <a:t> </a:t>
            </a:r>
            <a:r>
              <a:rPr lang="en-US" sz="3600" dirty="0" err="1" smtClean="0"/>
              <a:t>terdiri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dua</a:t>
            </a:r>
            <a:r>
              <a:rPr lang="en-US" sz="3600" dirty="0" smtClean="0"/>
              <a:t> </a:t>
            </a:r>
            <a:r>
              <a:rPr lang="en-US" sz="3600" dirty="0" err="1" smtClean="0"/>
              <a:t>kemungkinan</a:t>
            </a:r>
            <a:r>
              <a:rPr lang="en-US" sz="3600" dirty="0" smtClean="0"/>
              <a:t>, </a:t>
            </a:r>
            <a:r>
              <a:rPr lang="en-US" sz="3600" dirty="0" err="1" smtClean="0"/>
              <a:t>yakni</a:t>
            </a:r>
            <a:r>
              <a:rPr lang="en-US" sz="3600" dirty="0" smtClean="0"/>
              <a:t> 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penyimpangan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(ADR &lt; TDR)  </a:t>
            </a:r>
            <a:r>
              <a:rPr lang="en-US" dirty="0" err="1" smtClean="0"/>
              <a:t>atau</a:t>
            </a:r>
            <a:endParaRPr lang="en-US" dirty="0"/>
          </a:p>
          <a:p>
            <a:r>
              <a:rPr lang="en-US" dirty="0" err="1" smtClean="0"/>
              <a:t>penyimpangan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(ADR &gt; TDR).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simpulan</a:t>
            </a:r>
            <a:r>
              <a:rPr lang="en-US" sz="2400" dirty="0" smtClean="0"/>
              <a:t> auditor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/>
              <a:t> </a:t>
            </a:r>
            <a:r>
              <a:rPr lang="en-US" sz="2400" dirty="0" err="1" smtClean="0"/>
              <a:t>sesungguhnya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/>
              <a:t> </a:t>
            </a:r>
            <a:r>
              <a:rPr lang="en-US" sz="2400" dirty="0" err="1" smtClean="0"/>
              <a:t>digambarkan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pic>
        <p:nvPicPr>
          <p:cNvPr id="5122" name="Picture 2" descr="C:\Users\User\Videos\capture-20150606-06135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5801299" cy="504351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215074" y="4071942"/>
            <a:ext cx="27146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CC"/>
                </a:solidFill>
              </a:rPr>
              <a:t>Risiko</a:t>
            </a:r>
            <a:r>
              <a:rPr lang="en-US" dirty="0" smtClean="0">
                <a:solidFill>
                  <a:srgbClr val="FFFFCC"/>
                </a:solidFill>
              </a:rPr>
              <a:t> sampling </a:t>
            </a:r>
            <a:r>
              <a:rPr lang="en-US" dirty="0" err="1" smtClean="0">
                <a:solidFill>
                  <a:srgbClr val="FFFFCC"/>
                </a:solidFill>
              </a:rPr>
              <a:t>merupakan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risiko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bahwa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hasil</a:t>
            </a:r>
            <a:r>
              <a:rPr lang="en-US" dirty="0" smtClean="0">
                <a:solidFill>
                  <a:srgbClr val="FFFFCC"/>
                </a:solidFill>
              </a:rPr>
              <a:t> sampling </a:t>
            </a:r>
            <a:r>
              <a:rPr lang="en-US" dirty="0" err="1" smtClean="0">
                <a:solidFill>
                  <a:srgbClr val="FFFFCC"/>
                </a:solidFill>
              </a:rPr>
              <a:t>tidak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sama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dengan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keadaan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CC"/>
                </a:solidFill>
              </a:rPr>
              <a:t>yang </a:t>
            </a:r>
            <a:r>
              <a:rPr lang="en-US" dirty="0" err="1" smtClean="0">
                <a:solidFill>
                  <a:srgbClr val="FFFFCC"/>
                </a:solidFill>
              </a:rPr>
              <a:t>sebenarnya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dari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populasi</a:t>
            </a:r>
            <a:r>
              <a:rPr lang="en-US" dirty="0" smtClean="0">
                <a:solidFill>
                  <a:srgbClr val="FFFFCC"/>
                </a:solidFill>
              </a:rPr>
              <a:t>. Hal </a:t>
            </a:r>
            <a:r>
              <a:rPr lang="en-US" dirty="0" err="1" smtClean="0">
                <a:solidFill>
                  <a:srgbClr val="FFFFCC"/>
                </a:solidFill>
              </a:rPr>
              <a:t>ini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dikarenakan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pengujian</a:t>
            </a:r>
            <a:r>
              <a:rPr lang="en-US" dirty="0" smtClean="0">
                <a:solidFill>
                  <a:srgbClr val="FFFFCC"/>
                </a:solidFill>
              </a:rPr>
              <a:t> yang </a:t>
            </a:r>
            <a:r>
              <a:rPr lang="en-US" dirty="0" err="1" smtClean="0">
                <a:solidFill>
                  <a:srgbClr val="FFFFCC"/>
                </a:solidFill>
              </a:rPr>
              <a:t>dilakukan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kurang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FFFFCC"/>
                </a:solidFill>
              </a:rPr>
              <a:t>dari</a:t>
            </a:r>
            <a:r>
              <a:rPr lang="en-US" dirty="0" smtClean="0">
                <a:solidFill>
                  <a:srgbClr val="FFFFCC"/>
                </a:solidFill>
              </a:rPr>
              <a:t> 100% </a:t>
            </a:r>
            <a:r>
              <a:rPr lang="en-US" dirty="0" err="1" smtClean="0">
                <a:solidFill>
                  <a:srgbClr val="FFFFCC"/>
                </a:solidFill>
              </a:rPr>
              <a:t>populasi</a:t>
            </a:r>
            <a:r>
              <a:rPr lang="en-US" dirty="0" smtClean="0">
                <a:solidFill>
                  <a:srgbClr val="FFFFCC"/>
                </a:solidFill>
              </a:rPr>
              <a:t>.</a:t>
            </a:r>
            <a:endParaRPr lang="en-US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Risiko</a:t>
            </a:r>
            <a:r>
              <a:rPr lang="en-US" sz="4400" dirty="0" smtClean="0"/>
              <a:t> sampling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pengujian</a:t>
            </a:r>
            <a:r>
              <a:rPr lang="en-US" sz="4400" dirty="0" smtClean="0"/>
              <a:t> </a:t>
            </a:r>
            <a:r>
              <a:rPr lang="en-US" sz="4400" dirty="0" err="1" smtClean="0"/>
              <a:t>pengendalian</a:t>
            </a:r>
            <a:r>
              <a:rPr lang="en-US" sz="4400" dirty="0" smtClean="0"/>
              <a:t> </a:t>
            </a:r>
            <a:r>
              <a:rPr lang="en-US" sz="4400" dirty="0" err="1" smtClean="0"/>
              <a:t>ada</a:t>
            </a:r>
            <a:r>
              <a:rPr lang="en-US" sz="4400" dirty="0" smtClean="0"/>
              <a:t> </a:t>
            </a:r>
            <a:r>
              <a:rPr lang="en-US" sz="4400" dirty="0" err="1" smtClean="0"/>
              <a:t>dua</a:t>
            </a:r>
            <a:r>
              <a:rPr lang="en-US" sz="4400" dirty="0" smtClean="0"/>
              <a:t>, </a:t>
            </a:r>
            <a:r>
              <a:rPr lang="en-US" sz="4400" dirty="0" err="1" smtClean="0"/>
              <a:t>yaitu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risiko</a:t>
            </a:r>
            <a:r>
              <a:rPr lang="en-US" sz="3200" dirty="0" smtClean="0"/>
              <a:t> </a:t>
            </a:r>
            <a:r>
              <a:rPr lang="en-US" sz="3200" dirty="0" err="1" smtClean="0"/>
              <a:t>penilaian</a:t>
            </a:r>
            <a:r>
              <a:rPr lang="en-US" sz="3200" dirty="0" smtClean="0"/>
              <a:t> </a:t>
            </a:r>
            <a:r>
              <a:rPr lang="en-US" sz="3200" dirty="0" err="1" smtClean="0"/>
              <a:t>risiko</a:t>
            </a:r>
            <a:r>
              <a:rPr lang="en-US" sz="3200" dirty="0" smtClean="0"/>
              <a:t> </a:t>
            </a:r>
            <a:r>
              <a:rPr lang="en-US" sz="3200" dirty="0" err="1" smtClean="0"/>
              <a:t>pengendalian</a:t>
            </a:r>
            <a:r>
              <a:rPr lang="en-US" sz="3200" dirty="0" smtClean="0"/>
              <a:t> </a:t>
            </a:r>
            <a:r>
              <a:rPr lang="en-US" sz="3200" dirty="0" err="1" smtClean="0"/>
              <a:t>terlalu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 (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kata</a:t>
            </a:r>
            <a:r>
              <a:rPr lang="en-US" sz="3200" dirty="0" smtClean="0"/>
              <a:t> lain auditor </a:t>
            </a:r>
            <a:r>
              <a:rPr lang="en-US" sz="3200" dirty="0" err="1" smtClean="0"/>
              <a:t>berasumsi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pengendalian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diterapkan</a:t>
            </a:r>
            <a:r>
              <a:rPr lang="en-US" sz="3200" dirty="0" smtClean="0"/>
              <a:t> </a:t>
            </a:r>
            <a:r>
              <a:rPr lang="en-US" sz="3200" dirty="0" err="1" smtClean="0"/>
              <a:t>auditi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memadai</a:t>
            </a:r>
            <a:r>
              <a:rPr lang="en-US" sz="3200" dirty="0" smtClean="0"/>
              <a:t>) </a:t>
            </a:r>
            <a:r>
              <a:rPr lang="en-US" sz="3200" dirty="0" err="1" smtClean="0"/>
              <a:t>dan</a:t>
            </a:r>
            <a:endParaRPr lang="en-US" sz="3200" dirty="0" smtClean="0"/>
          </a:p>
          <a:p>
            <a:r>
              <a:rPr lang="en-US" sz="3200" dirty="0" err="1" smtClean="0"/>
              <a:t>risiko</a:t>
            </a:r>
            <a:r>
              <a:rPr lang="en-US" sz="3200" dirty="0" smtClean="0"/>
              <a:t> </a:t>
            </a:r>
            <a:r>
              <a:rPr lang="en-US" sz="3200" dirty="0" err="1" smtClean="0"/>
              <a:t>penilaian</a:t>
            </a:r>
            <a:r>
              <a:rPr lang="en-US" sz="3200" dirty="0" smtClean="0"/>
              <a:t> </a:t>
            </a:r>
            <a:r>
              <a:rPr lang="en-US" sz="3200" dirty="0" err="1" smtClean="0"/>
              <a:t>risiko</a:t>
            </a:r>
            <a:r>
              <a:rPr lang="en-US" sz="3200" dirty="0" smtClean="0"/>
              <a:t> </a:t>
            </a:r>
            <a:r>
              <a:rPr lang="en-US" sz="3200" dirty="0" err="1" smtClean="0"/>
              <a:t>pengendalian</a:t>
            </a:r>
            <a:r>
              <a:rPr lang="en-US" sz="3200" dirty="0" smtClean="0"/>
              <a:t> </a:t>
            </a:r>
            <a:r>
              <a:rPr lang="en-US" sz="3200" dirty="0" err="1" smtClean="0"/>
              <a:t>terlalu</a:t>
            </a:r>
            <a:r>
              <a:rPr lang="en-US" sz="3200" dirty="0" smtClean="0"/>
              <a:t> </a:t>
            </a:r>
            <a:r>
              <a:rPr lang="en-US" sz="3200" dirty="0" err="1" smtClean="0"/>
              <a:t>rendah</a:t>
            </a:r>
            <a:r>
              <a:rPr lang="en-US" sz="3200" dirty="0" smtClean="0"/>
              <a:t> (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kata</a:t>
            </a:r>
            <a:r>
              <a:rPr lang="en-US" sz="3200" dirty="0" smtClean="0"/>
              <a:t> lain auditor </a:t>
            </a:r>
            <a:r>
              <a:rPr lang="en-US" sz="3200" dirty="0" err="1" smtClean="0"/>
              <a:t>berasumsi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/>
              <a:t> </a:t>
            </a:r>
            <a:r>
              <a:rPr lang="en-US" sz="3200" dirty="0" err="1" smtClean="0"/>
              <a:t>pengendalian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diterapkan</a:t>
            </a:r>
            <a:r>
              <a:rPr lang="en-US" sz="3200" dirty="0" smtClean="0"/>
              <a:t> </a:t>
            </a:r>
            <a:r>
              <a:rPr lang="en-US" sz="3200" dirty="0" err="1" smtClean="0"/>
              <a:t>auditi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diandalkan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/TDR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TDR (Tolerable Deviation Rate)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ditolerir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auditor.</a:t>
            </a:r>
          </a:p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pilihannya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2% - 20%,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tertinggi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ditolerir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audit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20%.TDR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pertimbangan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materialitas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mengganggu</a:t>
            </a:r>
            <a:r>
              <a:rPr lang="en-US" sz="2000" dirty="0" smtClean="0"/>
              <a:t> </a:t>
            </a:r>
            <a:r>
              <a:rPr lang="en-US" sz="2000" dirty="0" err="1" smtClean="0"/>
              <a:t>keandalan</a:t>
            </a:r>
            <a:r>
              <a:rPr lang="en-US" sz="2000" dirty="0" smtClean="0"/>
              <a:t> data.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materialitas</a:t>
            </a:r>
            <a:r>
              <a:rPr lang="en-US" sz="2000" dirty="0" smtClean="0"/>
              <a:t> </a:t>
            </a:r>
            <a:r>
              <a:rPr lang="en-US" sz="2000" dirty="0" err="1" smtClean="0"/>
              <a:t>dipengaruhi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persepsi</a:t>
            </a:r>
            <a:r>
              <a:rPr lang="en-US" sz="2000" dirty="0" smtClean="0"/>
              <a:t> auditor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data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pemakainya</a:t>
            </a:r>
            <a:r>
              <a:rPr lang="en-US" sz="2000" dirty="0" smtClean="0"/>
              <a:t> (data user).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/EPDR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EPDR (Estimated Population Deviation Rate) </a:t>
            </a:r>
            <a:r>
              <a:rPr lang="en-US" sz="2400" dirty="0" err="1" smtClean="0"/>
              <a:t>atau</a:t>
            </a:r>
            <a:r>
              <a:rPr lang="en-US" sz="2400" dirty="0" smtClean="0"/>
              <a:t> EPER (Estimated Population Exception Rate)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persentase</a:t>
            </a:r>
            <a:r>
              <a:rPr lang="en-US" sz="2400" dirty="0" smtClean="0"/>
              <a:t> </a:t>
            </a:r>
            <a:r>
              <a:rPr lang="en-US" sz="2400" dirty="0" err="1" smtClean="0"/>
              <a:t>penyimpangan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diperkirakan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. EPDR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audit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/</a:t>
            </a:r>
            <a:r>
              <a:rPr lang="en-US" sz="2400" dirty="0" err="1" smtClean="0"/>
              <a:t>kantor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sejenis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auditi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besangkutan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kali </a:t>
            </a:r>
            <a:r>
              <a:rPr lang="en-US" sz="2400" dirty="0" err="1" smtClean="0"/>
              <a:t>diaudit</a:t>
            </a:r>
            <a:r>
              <a:rPr lang="en-US" sz="2400" dirty="0" smtClean="0"/>
              <a:t> (initial audit), EPDR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secukupnya</a:t>
            </a:r>
            <a:r>
              <a:rPr lang="en-US" sz="2400" dirty="0" smtClean="0"/>
              <a:t> (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30 </a:t>
            </a:r>
            <a:r>
              <a:rPr lang="en-US" sz="2400" dirty="0" err="1" smtClean="0"/>
              <a:t>buah</a:t>
            </a:r>
            <a:r>
              <a:rPr lang="en-US" sz="2400" dirty="0" smtClean="0"/>
              <a:t>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gambaran</a:t>
            </a:r>
            <a:r>
              <a:rPr lang="en-US" sz="2400" dirty="0" smtClean="0"/>
              <a:t> </a:t>
            </a:r>
            <a:r>
              <a:rPr lang="en-US" sz="2400" dirty="0" err="1" smtClean="0"/>
              <a:t>persentase</a:t>
            </a:r>
            <a:r>
              <a:rPr lang="en-US" sz="2400" dirty="0" smtClean="0"/>
              <a:t> </a:t>
            </a:r>
            <a:r>
              <a:rPr lang="en-US" sz="2400" dirty="0" err="1" smtClean="0"/>
              <a:t>penyimpangan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b.  Menetapkan Jumlah (Unit) Sampel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perencanaan</a:t>
            </a:r>
            <a:r>
              <a:rPr lang="en-US" sz="3200" dirty="0" smtClean="0"/>
              <a:t> audit, auditor </a:t>
            </a:r>
            <a:r>
              <a:rPr lang="en-US" sz="3200" dirty="0" err="1" smtClean="0"/>
              <a:t>turun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lapangan</a:t>
            </a:r>
            <a:r>
              <a:rPr lang="en-US" sz="3200" dirty="0" smtClean="0"/>
              <a:t>. Hal </a:t>
            </a:r>
            <a:r>
              <a:rPr lang="en-US" sz="3200" dirty="0" err="1" smtClean="0"/>
              <a:t>pertama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mendapatkan</a:t>
            </a:r>
            <a:r>
              <a:rPr lang="en-US" sz="3200" dirty="0" smtClean="0"/>
              <a:t> </a:t>
            </a:r>
            <a:r>
              <a:rPr lang="en-US" sz="3200" dirty="0" err="1" smtClean="0"/>
              <a:t>populasi</a:t>
            </a:r>
            <a:r>
              <a:rPr lang="en-US" sz="3200" dirty="0" smtClean="0"/>
              <a:t>,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memastikan</a:t>
            </a:r>
            <a:r>
              <a:rPr lang="en-US" sz="3200" dirty="0" smtClean="0"/>
              <a:t> </a:t>
            </a:r>
            <a:r>
              <a:rPr lang="en-US" sz="3200" dirty="0" err="1" smtClean="0"/>
              <a:t>unitnya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populasi</a:t>
            </a:r>
            <a:r>
              <a:rPr lang="en-US" sz="3200" dirty="0" smtClean="0"/>
              <a:t> </a:t>
            </a:r>
            <a:r>
              <a:rPr lang="en-US" sz="3200" dirty="0" err="1" smtClean="0"/>
              <a:t>sedikit</a:t>
            </a:r>
            <a:r>
              <a:rPr lang="en-US" sz="3200" dirty="0" smtClean="0"/>
              <a:t> </a:t>
            </a:r>
            <a:r>
              <a:rPr lang="en-US" sz="3200" dirty="0" err="1" smtClean="0"/>
              <a:t>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pengujian</a:t>
            </a:r>
            <a:r>
              <a:rPr lang="en-US" sz="3200" dirty="0" smtClean="0"/>
              <a:t> 100% (</a:t>
            </a:r>
            <a:r>
              <a:rPr lang="en-US" sz="3200" dirty="0" err="1" smtClean="0"/>
              <a:t>sensus</a:t>
            </a:r>
            <a:r>
              <a:rPr lang="en-US" sz="3200" dirty="0" smtClean="0"/>
              <a:t>).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,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pengujian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sampling. Unit </a:t>
            </a:r>
            <a:r>
              <a:rPr lang="en-US" sz="3200" dirty="0" err="1" smtClean="0"/>
              <a:t>sampelnya</a:t>
            </a:r>
            <a:r>
              <a:rPr lang="en-US" sz="3200" dirty="0" smtClean="0"/>
              <a:t> </a:t>
            </a:r>
            <a:r>
              <a:rPr lang="en-US" sz="3200" dirty="0" err="1" smtClean="0"/>
              <a:t>ditetapkan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 err="1" smtClean="0"/>
              <a:t>tabel</a:t>
            </a:r>
            <a:r>
              <a:rPr lang="en-US" sz="3200" dirty="0" smtClean="0"/>
              <a:t> 1 </a:t>
            </a:r>
            <a:r>
              <a:rPr lang="en-US" sz="3200" dirty="0" err="1" smtClean="0"/>
              <a:t>dan</a:t>
            </a:r>
            <a:r>
              <a:rPr lang="en-US" sz="3200" dirty="0" smtClean="0"/>
              <a:t> 2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: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User\Videos\capture-20150606-071725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382812" cy="6327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C:\Users\User\Videos\capture-20150606-07194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786842" cy="5439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C:\Users\User\Videos\capture-20150606-072134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7494810" cy="6431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err="1"/>
              <a:t>P</a:t>
            </a:r>
            <a:r>
              <a:rPr lang="en-US" sz="2800" dirty="0" err="1" smtClean="0"/>
              <a:t>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dimaksudkan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memperkirakan</a:t>
            </a:r>
            <a:r>
              <a:rPr lang="en-US" sz="2800" dirty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, </a:t>
            </a:r>
            <a:r>
              <a:rPr lang="en-US" sz="2800" dirty="0" err="1" smtClean="0"/>
              <a:t>melainkan</a:t>
            </a:r>
            <a:r>
              <a:rPr lang="en-US" sz="2800" dirty="0"/>
              <a:t>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endParaRPr lang="en-US" dirty="0"/>
          </a:p>
          <a:p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/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,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diteliti</a:t>
            </a:r>
            <a:r>
              <a:rPr lang="en-US" sz="2400" dirty="0" smtClean="0"/>
              <a:t>.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sampling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sampling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(random).</a:t>
            </a:r>
          </a:p>
          <a:p>
            <a:r>
              <a:rPr lang="en-US" sz="2400" dirty="0" smtClean="0"/>
              <a:t>Auditor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(with replacement)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penempatan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(without replacement). </a:t>
            </a:r>
          </a:p>
          <a:p>
            <a:r>
              <a:rPr lang="en-US" sz="2400" dirty="0" smtClean="0"/>
              <a:t>Cara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unit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dijelaskan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bab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Sampel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pemilihan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,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diuji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prosedur</a:t>
            </a:r>
            <a:r>
              <a:rPr lang="en-US" sz="2800" dirty="0" smtClean="0"/>
              <a:t> audit.</a:t>
            </a:r>
          </a:p>
          <a:p>
            <a:r>
              <a:rPr lang="en-US" sz="2800" dirty="0" err="1" smtClean="0"/>
              <a:t>Misalnya</a:t>
            </a:r>
            <a:r>
              <a:rPr lang="en-US" sz="2800" dirty="0" smtClean="0"/>
              <a:t>, </a:t>
            </a:r>
            <a:r>
              <a:rPr lang="en-US" sz="2800" dirty="0" err="1" smtClean="0"/>
              <a:t>darisampel</a:t>
            </a:r>
            <a:r>
              <a:rPr lang="en-US" sz="2800" dirty="0" smtClean="0"/>
              <a:t> </a:t>
            </a:r>
            <a:r>
              <a:rPr lang="en-US" sz="2800" dirty="0" err="1" smtClean="0"/>
              <a:t>sebanyak</a:t>
            </a:r>
            <a:r>
              <a:rPr lang="en-US" sz="2800" dirty="0" smtClean="0"/>
              <a:t> 156 </a:t>
            </a:r>
            <a:r>
              <a:rPr lang="en-US" sz="2800" dirty="0" err="1" smtClean="0"/>
              <a:t>bukti</a:t>
            </a:r>
            <a:r>
              <a:rPr lang="en-US" sz="2800" dirty="0" smtClean="0"/>
              <a:t> </a:t>
            </a:r>
            <a:r>
              <a:rPr lang="en-US" sz="2800" dirty="0" err="1" smtClean="0"/>
              <a:t>pengeluaran</a:t>
            </a:r>
            <a:r>
              <a:rPr lang="en-US" sz="2800" dirty="0" smtClean="0"/>
              <a:t> </a:t>
            </a:r>
            <a:r>
              <a:rPr lang="en-US" sz="2800" dirty="0" err="1" smtClean="0"/>
              <a:t>kas</a:t>
            </a:r>
            <a:r>
              <a:rPr lang="en-US" sz="2800" dirty="0" smtClean="0"/>
              <a:t> (</a:t>
            </a:r>
            <a:r>
              <a:rPr lang="en-US" sz="2800" dirty="0" err="1" smtClean="0"/>
              <a:t>kuitansi</a:t>
            </a:r>
            <a:r>
              <a:rPr lang="en-US" sz="2800" dirty="0" smtClean="0"/>
              <a:t>) </a:t>
            </a:r>
            <a:r>
              <a:rPr lang="en-US" sz="2800" dirty="0" err="1" smtClean="0"/>
              <a:t>sebagaimana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ditetapkan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sebelumnya</a:t>
            </a:r>
            <a:r>
              <a:rPr lang="en-US" sz="2800" dirty="0" smtClean="0"/>
              <a:t>,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diteliti</a:t>
            </a:r>
            <a:r>
              <a:rPr lang="en-US" sz="2800" dirty="0" smtClean="0"/>
              <a:t> </a:t>
            </a:r>
            <a:r>
              <a:rPr lang="en-US" sz="2800" dirty="0" err="1" smtClean="0"/>
              <a:t>ternyata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dibubuhi</a:t>
            </a:r>
            <a:r>
              <a:rPr lang="en-US" sz="2800" dirty="0" smtClean="0"/>
              <a:t> </a:t>
            </a:r>
            <a:r>
              <a:rPr lang="en-US" sz="2800" dirty="0" err="1" smtClean="0"/>
              <a:t>persetujuan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pejabat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berwenang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dibayar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bendahara</a:t>
            </a:r>
            <a:r>
              <a:rPr lang="en-US" sz="2800" dirty="0" smtClean="0"/>
              <a:t>/</a:t>
            </a:r>
            <a:r>
              <a:rPr lang="en-US" sz="2800" dirty="0" err="1" smtClean="0"/>
              <a:t>kasir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 </a:t>
            </a:r>
            <a:r>
              <a:rPr lang="en-US" dirty="0" err="1" smtClean="0"/>
              <a:t>Mengestimasi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menyimpang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156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diteliti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Berikutnya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,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perkiraan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3 </a:t>
            </a:r>
            <a:r>
              <a:rPr lang="en-US" sz="2800" dirty="0" err="1" smtClean="0"/>
              <a:t>dan</a:t>
            </a:r>
            <a:r>
              <a:rPr lang="en-US" sz="2800" dirty="0" smtClean="0"/>
              <a:t> 4 – </a:t>
            </a:r>
            <a:r>
              <a:rPr lang="en-US" sz="2800" dirty="0" err="1" smtClean="0"/>
              <a:t>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sampling (Statistical Sample Results Evaluation Table for Compliance Tests – Upper Limits at Five/Ten-Percent Risk of Overreliance)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halaman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C:\Users\User\Videos\capture-20150606-072607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1644" y="1071546"/>
            <a:ext cx="8627442" cy="47111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 descr="C:\Users\User\Videos\capture-20150606-072728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744" y="1500174"/>
            <a:ext cx="8981356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Tabel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ARO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5% (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ARO yang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unit </a:t>
            </a:r>
            <a:r>
              <a:rPr lang="en-US" sz="2000" dirty="0" err="1" smtClean="0"/>
              <a:t>sampel</a:t>
            </a:r>
            <a:r>
              <a:rPr lang="en-US" sz="2000" dirty="0" smtClean="0"/>
              <a:t>).</a:t>
            </a:r>
          </a:p>
          <a:p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perkiraan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perpotongan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(yang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unit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size)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(yang </a:t>
            </a:r>
            <a:r>
              <a:rPr lang="en-US" sz="2000" dirty="0" err="1" smtClean="0"/>
              <a:t>menunjukkan</a:t>
            </a:r>
            <a:r>
              <a:rPr lang="en-US" sz="2000" dirty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unit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ditemukan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menyimpang</a:t>
            </a:r>
            <a:r>
              <a:rPr lang="en-US" sz="2000" dirty="0" smtClean="0"/>
              <a:t>/actual number of deviation found). </a:t>
            </a:r>
          </a:p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perkiraan</a:t>
            </a:r>
            <a:r>
              <a:rPr lang="en-US" sz="2000" dirty="0" smtClean="0"/>
              <a:t> </a:t>
            </a:r>
            <a:r>
              <a:rPr lang="en-US" sz="2000" dirty="0" err="1" smtClean="0"/>
              <a:t>kesalahan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(computed upper deviation rate/CUDR)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5,1%,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perpotongan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150 (yang </a:t>
            </a:r>
            <a:r>
              <a:rPr lang="en-US" sz="2000" dirty="0" err="1" smtClean="0"/>
              <a:t>terdekat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unit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= 156),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3.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C:\Users\User\Videos\capture-20150606-072949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3"/>
            <a:ext cx="8742911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4000" dirty="0" smtClean="0"/>
              <a:t>f.  </a:t>
            </a:r>
            <a:r>
              <a:rPr lang="en-US" sz="4000" dirty="0" err="1" smtClean="0"/>
              <a:t>Membuat</a:t>
            </a:r>
            <a:r>
              <a:rPr lang="en-US" sz="4000" dirty="0" smtClean="0"/>
              <a:t> </a:t>
            </a:r>
            <a:r>
              <a:rPr lang="en-US" sz="4000" dirty="0" err="1" smtClean="0"/>
              <a:t>Simpulan</a:t>
            </a:r>
            <a:r>
              <a:rPr lang="en-US" sz="4000" dirty="0" smtClean="0"/>
              <a:t> </a:t>
            </a:r>
            <a:r>
              <a:rPr lang="en-US" sz="4000" dirty="0" err="1" smtClean="0"/>
              <a:t>Hasil</a:t>
            </a:r>
            <a:r>
              <a:rPr lang="en-US" sz="4000" dirty="0" smtClean="0"/>
              <a:t> Audit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r>
              <a:rPr lang="en-US" sz="1700" dirty="0" err="1" smtClean="0"/>
              <a:t>Setelah</a:t>
            </a:r>
            <a:r>
              <a:rPr lang="en-US" sz="1700" dirty="0" smtClean="0"/>
              <a:t> </a:t>
            </a:r>
            <a:r>
              <a:rPr lang="en-US" sz="1700" dirty="0" err="1" smtClean="0"/>
              <a:t>keadaan</a:t>
            </a:r>
            <a:r>
              <a:rPr lang="en-US" sz="1700" dirty="0" smtClean="0"/>
              <a:t> </a:t>
            </a:r>
            <a:r>
              <a:rPr lang="en-US" sz="1700" dirty="0" err="1" smtClean="0"/>
              <a:t>populasi</a:t>
            </a:r>
            <a:r>
              <a:rPr lang="en-US" sz="1700" dirty="0" smtClean="0"/>
              <a:t> </a:t>
            </a:r>
            <a:r>
              <a:rPr lang="en-US" sz="1700" dirty="0" err="1" smtClean="0"/>
              <a:t>diperkirakan</a:t>
            </a:r>
            <a:r>
              <a:rPr lang="en-US" sz="1700" dirty="0" smtClean="0"/>
              <a:t>, </a:t>
            </a:r>
            <a:r>
              <a:rPr lang="en-US" sz="1700" dirty="0" err="1" smtClean="0"/>
              <a:t>dapatlah</a:t>
            </a:r>
            <a:r>
              <a:rPr lang="en-US" sz="1700" dirty="0" smtClean="0"/>
              <a:t> </a:t>
            </a:r>
            <a:r>
              <a:rPr lang="en-US" sz="1700" dirty="0" err="1" smtClean="0"/>
              <a:t>dibuat</a:t>
            </a:r>
            <a:r>
              <a:rPr lang="en-US" sz="1700" dirty="0" smtClean="0"/>
              <a:t> </a:t>
            </a:r>
            <a:r>
              <a:rPr lang="en-US" sz="1700" dirty="0" err="1" smtClean="0"/>
              <a:t>simpulan</a:t>
            </a:r>
            <a:r>
              <a:rPr lang="en-US" sz="1700" dirty="0" smtClean="0"/>
              <a:t> </a:t>
            </a:r>
            <a:r>
              <a:rPr lang="en-US" sz="1700" dirty="0" err="1" smtClean="0"/>
              <a:t>hasil</a:t>
            </a:r>
            <a:r>
              <a:rPr lang="en-US" sz="1700" dirty="0" smtClean="0"/>
              <a:t> audit, </a:t>
            </a:r>
            <a:r>
              <a:rPr lang="en-US" sz="1700" dirty="0" err="1" smtClean="0"/>
              <a:t>yaitu</a:t>
            </a:r>
            <a:r>
              <a:rPr lang="en-US" sz="1700" dirty="0" smtClean="0"/>
              <a:t> </a:t>
            </a:r>
            <a:r>
              <a:rPr lang="en-US" sz="1700" dirty="0" err="1" smtClean="0"/>
              <a:t>berdasarkan</a:t>
            </a:r>
            <a:r>
              <a:rPr lang="en-US" sz="1700" dirty="0" smtClean="0"/>
              <a:t> </a:t>
            </a:r>
            <a:r>
              <a:rPr lang="en-US" sz="1700" dirty="0" err="1" smtClean="0"/>
              <a:t>perbandingan</a:t>
            </a:r>
            <a:r>
              <a:rPr lang="en-US" sz="1700" dirty="0" smtClean="0"/>
              <a:t> </a:t>
            </a:r>
            <a:r>
              <a:rPr lang="en-US" sz="1700" dirty="0" err="1" smtClean="0"/>
              <a:t>antara</a:t>
            </a:r>
            <a:r>
              <a:rPr lang="en-US" sz="1700" dirty="0" smtClean="0"/>
              <a:t>: “</a:t>
            </a:r>
            <a:r>
              <a:rPr lang="en-US" sz="1700" dirty="0" err="1" smtClean="0"/>
              <a:t>toleransi</a:t>
            </a:r>
            <a:r>
              <a:rPr lang="en-US" sz="1700" dirty="0" smtClean="0"/>
              <a:t> </a:t>
            </a:r>
            <a:r>
              <a:rPr lang="en-US" sz="1700" dirty="0" err="1" smtClean="0"/>
              <a:t>penyimpangan</a:t>
            </a:r>
            <a:r>
              <a:rPr lang="en-US" sz="1700" dirty="0" smtClean="0"/>
              <a:t> (TDR)”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“</a:t>
            </a:r>
            <a:r>
              <a:rPr lang="en-US" sz="1700" dirty="0" err="1" smtClean="0"/>
              <a:t>hasil</a:t>
            </a:r>
            <a:r>
              <a:rPr lang="en-US" sz="1700" dirty="0" smtClean="0"/>
              <a:t> sampling”, </a:t>
            </a:r>
            <a:r>
              <a:rPr lang="en-US" sz="1700" dirty="0" err="1" smtClean="0"/>
              <a:t>yaitu</a:t>
            </a:r>
            <a:r>
              <a:rPr lang="en-US" sz="1700" dirty="0" smtClean="0"/>
              <a:t> </a:t>
            </a:r>
            <a:r>
              <a:rPr lang="en-US" sz="1700" dirty="0" err="1" smtClean="0"/>
              <a:t>perkiraan</a:t>
            </a:r>
            <a:r>
              <a:rPr lang="en-US" sz="1700" dirty="0" smtClean="0"/>
              <a:t> </a:t>
            </a:r>
            <a:r>
              <a:rPr lang="en-US" sz="1700" dirty="0" err="1" smtClean="0"/>
              <a:t>penyimpangan</a:t>
            </a:r>
            <a:r>
              <a:rPr lang="en-US" sz="1700" dirty="0" smtClean="0"/>
              <a:t>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populasi</a:t>
            </a:r>
            <a:r>
              <a:rPr lang="en-US" sz="1700" dirty="0" smtClean="0"/>
              <a:t> (CUDR). </a:t>
            </a:r>
          </a:p>
          <a:p>
            <a:r>
              <a:rPr lang="en-US" sz="1700" dirty="0" err="1" smtClean="0"/>
              <a:t>Jika</a:t>
            </a:r>
            <a:r>
              <a:rPr lang="en-US" sz="1700" dirty="0" smtClean="0"/>
              <a:t> CUDR  ≤TDR, </a:t>
            </a:r>
            <a:r>
              <a:rPr lang="en-US" sz="1700" dirty="0" err="1" smtClean="0"/>
              <a:t>hal</a:t>
            </a:r>
            <a:r>
              <a:rPr lang="en-US" sz="1700" dirty="0" smtClean="0"/>
              <a:t> </a:t>
            </a:r>
            <a:r>
              <a:rPr lang="en-US" sz="1700" dirty="0" err="1" smtClean="0"/>
              <a:t>ini</a:t>
            </a:r>
            <a:r>
              <a:rPr lang="en-US" sz="1700" dirty="0" smtClean="0"/>
              <a:t> </a:t>
            </a:r>
            <a:r>
              <a:rPr lang="en-US" sz="1700" dirty="0" err="1" smtClean="0"/>
              <a:t>menunjukkan</a:t>
            </a:r>
            <a:r>
              <a:rPr lang="en-US" sz="1700" dirty="0" smtClean="0"/>
              <a:t> </a:t>
            </a:r>
            <a:r>
              <a:rPr lang="en-US" sz="1700" dirty="0" err="1" smtClean="0"/>
              <a:t>bahwa</a:t>
            </a:r>
            <a:r>
              <a:rPr lang="en-US" sz="1700" dirty="0" smtClean="0"/>
              <a:t> </a:t>
            </a:r>
            <a:r>
              <a:rPr lang="en-US" sz="1700" dirty="0" err="1" smtClean="0"/>
              <a:t>jumlah</a:t>
            </a:r>
            <a:r>
              <a:rPr lang="en-US" sz="1700" dirty="0" smtClean="0"/>
              <a:t> </a:t>
            </a:r>
            <a:r>
              <a:rPr lang="en-US" sz="1700" dirty="0" err="1" smtClean="0"/>
              <a:t>penyimpangan</a:t>
            </a:r>
            <a:r>
              <a:rPr lang="en-US" sz="1700" dirty="0" smtClean="0"/>
              <a:t> yang </a:t>
            </a:r>
            <a:r>
              <a:rPr lang="en-US" sz="1700" dirty="0" err="1" smtClean="0"/>
              <a:t>diperkirakan</a:t>
            </a:r>
            <a:r>
              <a:rPr lang="en-US" sz="1700" dirty="0" smtClean="0"/>
              <a:t> </a:t>
            </a:r>
            <a:r>
              <a:rPr lang="en-US" sz="1700" dirty="0" err="1" smtClean="0"/>
              <a:t>ada</a:t>
            </a:r>
            <a:r>
              <a:rPr lang="en-US" sz="1700" dirty="0" smtClean="0"/>
              <a:t>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populasi</a:t>
            </a:r>
            <a:r>
              <a:rPr lang="en-US" sz="1700" dirty="0" smtClean="0"/>
              <a:t> </a:t>
            </a:r>
            <a:r>
              <a:rPr lang="en-US" sz="1700" dirty="0" err="1" smtClean="0"/>
              <a:t>masih</a:t>
            </a:r>
            <a:r>
              <a:rPr lang="en-US" sz="1700" dirty="0" smtClean="0"/>
              <a:t> </a:t>
            </a:r>
            <a:r>
              <a:rPr lang="en-US" sz="1700" dirty="0" err="1" smtClean="0"/>
              <a:t>lebih</a:t>
            </a:r>
            <a:r>
              <a:rPr lang="en-US" sz="1700" dirty="0" smtClean="0"/>
              <a:t> </a:t>
            </a:r>
            <a:r>
              <a:rPr lang="en-US" sz="1700" dirty="0" err="1" smtClean="0"/>
              <a:t>rendah</a:t>
            </a:r>
            <a:r>
              <a:rPr lang="en-US" sz="1700" dirty="0" smtClean="0"/>
              <a:t> </a:t>
            </a:r>
            <a:r>
              <a:rPr lang="en-US" sz="1700" dirty="0" err="1" smtClean="0"/>
              <a:t>dibandingkan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jumlah</a:t>
            </a:r>
            <a:r>
              <a:rPr lang="en-US" sz="1700" dirty="0" smtClean="0"/>
              <a:t> </a:t>
            </a:r>
            <a:r>
              <a:rPr lang="en-US" sz="1700" dirty="0" err="1" smtClean="0"/>
              <a:t>penyimpangan</a:t>
            </a:r>
            <a:r>
              <a:rPr lang="en-US" sz="1700" dirty="0" smtClean="0"/>
              <a:t> yang </a:t>
            </a:r>
            <a:r>
              <a:rPr lang="en-US" sz="1700" dirty="0" err="1" smtClean="0"/>
              <a:t>dapat</a:t>
            </a:r>
            <a:r>
              <a:rPr lang="en-US" sz="1700" dirty="0" smtClean="0"/>
              <a:t> </a:t>
            </a:r>
            <a:r>
              <a:rPr lang="en-US" sz="1700" dirty="0" err="1" smtClean="0"/>
              <a:t>ditoleransi</a:t>
            </a:r>
            <a:r>
              <a:rPr lang="en-US" sz="1700" dirty="0" smtClean="0"/>
              <a:t>. </a:t>
            </a:r>
            <a:r>
              <a:rPr lang="en-US" sz="1700" dirty="0" err="1" smtClean="0"/>
              <a:t>Atau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kata</a:t>
            </a:r>
            <a:r>
              <a:rPr lang="en-US" sz="1700" dirty="0" smtClean="0"/>
              <a:t> lain, </a:t>
            </a:r>
            <a:r>
              <a:rPr lang="en-US" sz="1700" dirty="0" err="1" smtClean="0"/>
              <a:t>pengendalian</a:t>
            </a:r>
            <a:r>
              <a:rPr lang="en-US" sz="1700" dirty="0" smtClean="0"/>
              <a:t> intern </a:t>
            </a:r>
            <a:r>
              <a:rPr lang="en-US" sz="1700" dirty="0" err="1" smtClean="0"/>
              <a:t>terkait</a:t>
            </a:r>
            <a:r>
              <a:rPr lang="en-US" sz="1700" dirty="0" smtClean="0"/>
              <a:t> </a:t>
            </a:r>
            <a:r>
              <a:rPr lang="en-US" sz="1700" dirty="0" err="1" smtClean="0"/>
              <a:t>disimpulkan</a:t>
            </a:r>
            <a:r>
              <a:rPr lang="en-US" sz="1700" dirty="0" smtClean="0"/>
              <a:t> </a:t>
            </a:r>
            <a:r>
              <a:rPr lang="en-US" sz="1700" dirty="0" err="1" smtClean="0"/>
              <a:t>cukup</a:t>
            </a:r>
            <a:r>
              <a:rPr lang="en-US" sz="1700" dirty="0" smtClean="0"/>
              <a:t> </a:t>
            </a:r>
            <a:r>
              <a:rPr lang="en-US" sz="1700" dirty="0" err="1" smtClean="0"/>
              <a:t>handal</a:t>
            </a:r>
            <a:r>
              <a:rPr lang="en-US" sz="1700" dirty="0" smtClean="0"/>
              <a:t>, </a:t>
            </a:r>
            <a:r>
              <a:rPr lang="en-US" sz="1700" dirty="0" err="1" smtClean="0"/>
              <a:t>karenapenyimpangan</a:t>
            </a:r>
            <a:r>
              <a:rPr lang="en-US" sz="1700" dirty="0" smtClean="0"/>
              <a:t> yang </a:t>
            </a:r>
            <a:r>
              <a:rPr lang="en-US" sz="1700" dirty="0" err="1" smtClean="0"/>
              <a:t>diperkirakan</a:t>
            </a:r>
            <a:r>
              <a:rPr lang="en-US" sz="1700" dirty="0" smtClean="0"/>
              <a:t> </a:t>
            </a:r>
            <a:r>
              <a:rPr lang="en-US" sz="1700" dirty="0" err="1" smtClean="0"/>
              <a:t>ada</a:t>
            </a:r>
            <a:r>
              <a:rPr lang="en-US" sz="1700" dirty="0" smtClean="0"/>
              <a:t>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populasi</a:t>
            </a:r>
            <a:r>
              <a:rPr lang="en-US" sz="1700" dirty="0" smtClean="0"/>
              <a:t> </a:t>
            </a:r>
            <a:r>
              <a:rPr lang="en-US" sz="1700" dirty="0" err="1" smtClean="0"/>
              <a:t>jumlahnya</a:t>
            </a:r>
            <a:r>
              <a:rPr lang="en-US" sz="1700" dirty="0" smtClean="0"/>
              <a:t> </a:t>
            </a:r>
            <a:r>
              <a:rPr lang="en-US" sz="1700" dirty="0" err="1" smtClean="0"/>
              <a:t>tidak</a:t>
            </a:r>
            <a:r>
              <a:rPr lang="en-US" sz="1700" dirty="0" smtClean="0"/>
              <a:t> material (</a:t>
            </a:r>
            <a:r>
              <a:rPr lang="en-US" sz="1700" dirty="0" err="1" smtClean="0"/>
              <a:t>dapat</a:t>
            </a:r>
            <a:r>
              <a:rPr lang="en-US" sz="1700" dirty="0" smtClean="0"/>
              <a:t> </a:t>
            </a:r>
            <a:r>
              <a:rPr lang="en-US" sz="1700" dirty="0" err="1" smtClean="0"/>
              <a:t>diabaikan</a:t>
            </a:r>
            <a:r>
              <a:rPr lang="en-US" sz="1700" dirty="0" smtClean="0"/>
              <a:t>).</a:t>
            </a:r>
          </a:p>
          <a:p>
            <a:r>
              <a:rPr lang="en-US" sz="1700" dirty="0" err="1" smtClean="0"/>
              <a:t>Sebaliknya</a:t>
            </a:r>
            <a:r>
              <a:rPr lang="en-US" sz="1700" dirty="0" smtClean="0"/>
              <a:t>, </a:t>
            </a:r>
            <a:r>
              <a:rPr lang="en-US" sz="1700" dirty="0" err="1" smtClean="0"/>
              <a:t>jika</a:t>
            </a:r>
            <a:r>
              <a:rPr lang="en-US" sz="1700" dirty="0" smtClean="0"/>
              <a:t> CUDR &gt; TDR, </a:t>
            </a:r>
            <a:r>
              <a:rPr lang="en-US" sz="1700" dirty="0" err="1" smtClean="0"/>
              <a:t>hal</a:t>
            </a:r>
            <a:r>
              <a:rPr lang="en-US" sz="1700" dirty="0" smtClean="0"/>
              <a:t> </a:t>
            </a:r>
            <a:r>
              <a:rPr lang="en-US" sz="1700" dirty="0" err="1" smtClean="0"/>
              <a:t>ini</a:t>
            </a:r>
            <a:r>
              <a:rPr lang="en-US" sz="1700" dirty="0" smtClean="0"/>
              <a:t> </a:t>
            </a:r>
            <a:r>
              <a:rPr lang="en-US" sz="1700" dirty="0" err="1" smtClean="0"/>
              <a:t>menunjukkan</a:t>
            </a:r>
            <a:r>
              <a:rPr lang="en-US" sz="1700" dirty="0" smtClean="0"/>
              <a:t> </a:t>
            </a:r>
            <a:r>
              <a:rPr lang="en-US" sz="1700" dirty="0" err="1" smtClean="0"/>
              <a:t>bahwa</a:t>
            </a:r>
            <a:r>
              <a:rPr lang="en-US" sz="1700" dirty="0" smtClean="0"/>
              <a:t> </a:t>
            </a:r>
            <a:r>
              <a:rPr lang="en-US" sz="1700" dirty="0" err="1" smtClean="0"/>
              <a:t>jumlah</a:t>
            </a:r>
            <a:r>
              <a:rPr lang="en-US" sz="1700" dirty="0" smtClean="0"/>
              <a:t> </a:t>
            </a:r>
            <a:r>
              <a:rPr lang="en-US" sz="1700" dirty="0" err="1" smtClean="0"/>
              <a:t>penyimpangan</a:t>
            </a:r>
            <a:r>
              <a:rPr lang="en-US" sz="1700" dirty="0" smtClean="0"/>
              <a:t> yang </a:t>
            </a:r>
            <a:r>
              <a:rPr lang="en-US" sz="1700" dirty="0" err="1" smtClean="0"/>
              <a:t>diperkirakan</a:t>
            </a:r>
            <a:r>
              <a:rPr lang="en-US" sz="1700" dirty="0" smtClean="0"/>
              <a:t> </a:t>
            </a:r>
            <a:r>
              <a:rPr lang="en-US" sz="1700" dirty="0" err="1" smtClean="0"/>
              <a:t>ada</a:t>
            </a:r>
            <a:r>
              <a:rPr lang="en-US" sz="1700" dirty="0" smtClean="0"/>
              <a:t>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populasi</a:t>
            </a:r>
            <a:r>
              <a:rPr lang="en-US" sz="1700" dirty="0" smtClean="0"/>
              <a:t> </a:t>
            </a:r>
            <a:r>
              <a:rPr lang="en-US" sz="1700" dirty="0" err="1" smtClean="0"/>
              <a:t>lebih</a:t>
            </a:r>
            <a:r>
              <a:rPr lang="en-US" sz="1700" dirty="0" smtClean="0"/>
              <a:t> </a:t>
            </a:r>
            <a:r>
              <a:rPr lang="en-US" sz="1700" dirty="0" err="1" smtClean="0"/>
              <a:t>tinggi</a:t>
            </a:r>
            <a:r>
              <a:rPr lang="en-US" sz="1700" dirty="0" smtClean="0"/>
              <a:t> </a:t>
            </a:r>
            <a:r>
              <a:rPr lang="en-US" sz="1700" dirty="0" err="1" smtClean="0"/>
              <a:t>dibandingkan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jumlah</a:t>
            </a:r>
            <a:r>
              <a:rPr lang="en-US" sz="1700" dirty="0" smtClean="0"/>
              <a:t> </a:t>
            </a:r>
            <a:r>
              <a:rPr lang="en-US" sz="1700" dirty="0" err="1" smtClean="0"/>
              <a:t>penyimpangan</a:t>
            </a:r>
            <a:r>
              <a:rPr lang="en-US" sz="1700" dirty="0" smtClean="0"/>
              <a:t> yang </a:t>
            </a:r>
            <a:r>
              <a:rPr lang="en-US" sz="1700" dirty="0" err="1" smtClean="0"/>
              <a:t>dapat</a:t>
            </a:r>
            <a:r>
              <a:rPr lang="en-US" sz="1700" dirty="0" smtClean="0"/>
              <a:t> </a:t>
            </a:r>
            <a:r>
              <a:rPr lang="en-US" sz="1700" dirty="0" err="1" smtClean="0"/>
              <a:t>ditoleransi</a:t>
            </a:r>
            <a:r>
              <a:rPr lang="en-US" sz="1700" dirty="0" smtClean="0"/>
              <a:t>.</a:t>
            </a:r>
          </a:p>
          <a:p>
            <a:r>
              <a:rPr lang="en-US" sz="1700" dirty="0" err="1" smtClean="0"/>
              <a:t>Atau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kata</a:t>
            </a:r>
            <a:r>
              <a:rPr lang="en-US" sz="1700" dirty="0" smtClean="0"/>
              <a:t> lain, </a:t>
            </a:r>
            <a:r>
              <a:rPr lang="en-US" sz="1700" dirty="0" err="1" smtClean="0"/>
              <a:t>pengendalian</a:t>
            </a:r>
            <a:r>
              <a:rPr lang="en-US" sz="1700" dirty="0" smtClean="0"/>
              <a:t> intern </a:t>
            </a:r>
            <a:r>
              <a:rPr lang="en-US" sz="1700" dirty="0" err="1" smtClean="0"/>
              <a:t>terkait</a:t>
            </a:r>
            <a:r>
              <a:rPr lang="en-US" sz="1700" dirty="0" smtClean="0"/>
              <a:t> </a:t>
            </a:r>
            <a:r>
              <a:rPr lang="en-US" sz="1700" dirty="0" err="1" smtClean="0"/>
              <a:t>disimpulkan</a:t>
            </a:r>
            <a:r>
              <a:rPr lang="en-US" sz="1700" dirty="0" smtClean="0"/>
              <a:t> </a:t>
            </a:r>
            <a:r>
              <a:rPr lang="en-US" sz="1700" dirty="0" err="1" smtClean="0"/>
              <a:t>lemah</a:t>
            </a:r>
            <a:r>
              <a:rPr lang="en-US" sz="1700" dirty="0" smtClean="0"/>
              <a:t>, </a:t>
            </a:r>
            <a:r>
              <a:rPr lang="en-US" sz="1700" dirty="0" err="1" smtClean="0"/>
              <a:t>karena</a:t>
            </a:r>
            <a:r>
              <a:rPr lang="en-US" sz="1700" dirty="0" smtClean="0"/>
              <a:t> </a:t>
            </a:r>
            <a:r>
              <a:rPr lang="en-US" sz="1700" dirty="0" err="1" smtClean="0"/>
              <a:t>penyimpangan</a:t>
            </a:r>
            <a:r>
              <a:rPr lang="en-US" sz="1700" dirty="0" smtClean="0"/>
              <a:t> yang </a:t>
            </a:r>
            <a:r>
              <a:rPr lang="en-US" sz="1700" dirty="0" err="1" smtClean="0"/>
              <a:t>diperkirakan</a:t>
            </a:r>
            <a:r>
              <a:rPr lang="en-US" sz="1700" dirty="0" smtClean="0"/>
              <a:t> </a:t>
            </a:r>
            <a:r>
              <a:rPr lang="en-US" sz="1700" dirty="0" err="1" smtClean="0"/>
              <a:t>ada</a:t>
            </a:r>
            <a:r>
              <a:rPr lang="en-US" sz="1700" dirty="0" smtClean="0"/>
              <a:t>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populasi</a:t>
            </a:r>
            <a:r>
              <a:rPr lang="en-US" sz="1700" dirty="0" smtClean="0"/>
              <a:t> </a:t>
            </a:r>
            <a:r>
              <a:rPr lang="en-US" sz="1700" dirty="0" err="1" smtClean="0"/>
              <a:t>jumlahnya</a:t>
            </a:r>
            <a:r>
              <a:rPr lang="en-US" sz="1700" dirty="0" smtClean="0"/>
              <a:t> material (</a:t>
            </a:r>
            <a:r>
              <a:rPr lang="en-US" sz="1700" dirty="0" err="1" smtClean="0"/>
              <a:t>tidak</a:t>
            </a:r>
            <a:r>
              <a:rPr lang="en-US" sz="1700" dirty="0" smtClean="0"/>
              <a:t> </a:t>
            </a:r>
            <a:r>
              <a:rPr lang="en-US" sz="1700" dirty="0" err="1" smtClean="0"/>
              <a:t>dapat</a:t>
            </a:r>
            <a:r>
              <a:rPr lang="en-US" sz="1700" dirty="0" smtClean="0"/>
              <a:t> </a:t>
            </a:r>
            <a:r>
              <a:rPr lang="en-US" sz="1700" dirty="0" err="1" smtClean="0"/>
              <a:t>diabaikan</a:t>
            </a:r>
            <a:r>
              <a:rPr lang="en-US" sz="1700" dirty="0" smtClean="0"/>
              <a:t>). </a:t>
            </a:r>
          </a:p>
          <a:p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contoh</a:t>
            </a:r>
            <a:r>
              <a:rPr lang="en-US" sz="1700" dirty="0" smtClean="0"/>
              <a:t> </a:t>
            </a:r>
            <a:r>
              <a:rPr lang="en-US" sz="1700" dirty="0" err="1" smtClean="0"/>
              <a:t>ini</a:t>
            </a:r>
            <a:r>
              <a:rPr lang="en-US" sz="1700" dirty="0" smtClean="0"/>
              <a:t> TDR = 4%, </a:t>
            </a:r>
            <a:r>
              <a:rPr lang="en-US" sz="1700" dirty="0" err="1" smtClean="0"/>
              <a:t>dan</a:t>
            </a:r>
            <a:r>
              <a:rPr lang="en-US" sz="1700" dirty="0" smtClean="0"/>
              <a:t> CUDR = 5,1%. </a:t>
            </a:r>
            <a:r>
              <a:rPr lang="en-US" sz="1700" dirty="0" err="1" smtClean="0"/>
              <a:t>Artinya</a:t>
            </a:r>
            <a:r>
              <a:rPr lang="en-US" sz="1700" dirty="0" smtClean="0"/>
              <a:t> CUDR &gt; TDR.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demikian</a:t>
            </a:r>
            <a:r>
              <a:rPr lang="en-US" sz="1700" dirty="0" smtClean="0"/>
              <a:t> </a:t>
            </a:r>
            <a:r>
              <a:rPr lang="en-US" sz="1700" dirty="0" err="1" smtClean="0"/>
              <a:t>simpulannya</a:t>
            </a:r>
            <a:r>
              <a:rPr lang="en-US" sz="1700" dirty="0" smtClean="0"/>
              <a:t>, </a:t>
            </a:r>
            <a:r>
              <a:rPr lang="en-US" sz="1700" dirty="0" err="1" smtClean="0"/>
              <a:t>pengendalian</a:t>
            </a:r>
            <a:r>
              <a:rPr lang="en-US" sz="1700" dirty="0" smtClean="0"/>
              <a:t> intern </a:t>
            </a:r>
            <a:r>
              <a:rPr lang="en-US" sz="1700" dirty="0" err="1" smtClean="0"/>
              <a:t>auditi</a:t>
            </a:r>
            <a:r>
              <a:rPr lang="en-US" sz="1700" dirty="0" smtClean="0"/>
              <a:t> </a:t>
            </a:r>
            <a:r>
              <a:rPr lang="en-US" sz="1700" dirty="0" err="1" smtClean="0"/>
              <a:t>lemah</a:t>
            </a:r>
            <a:r>
              <a:rPr lang="en-US" sz="1700" dirty="0" smtClean="0"/>
              <a:t>, </a:t>
            </a:r>
            <a:r>
              <a:rPr lang="en-US" sz="1700" dirty="0" err="1" smtClean="0"/>
              <a:t>sehingga</a:t>
            </a:r>
            <a:r>
              <a:rPr lang="en-US" sz="1700" dirty="0" smtClean="0"/>
              <a:t> </a:t>
            </a:r>
            <a:r>
              <a:rPr lang="en-US" sz="1700" dirty="0" err="1" smtClean="0"/>
              <a:t>diperkirakan</a:t>
            </a:r>
            <a:r>
              <a:rPr lang="en-US" sz="1700" dirty="0" smtClean="0"/>
              <a:t> </a:t>
            </a:r>
            <a:r>
              <a:rPr lang="en-US" sz="1700" dirty="0" err="1" smtClean="0"/>
              <a:t>banyak</a:t>
            </a:r>
            <a:r>
              <a:rPr lang="en-US" sz="1700" dirty="0" smtClean="0"/>
              <a:t> </a:t>
            </a:r>
            <a:r>
              <a:rPr lang="en-US" sz="1700" dirty="0" err="1" smtClean="0"/>
              <a:t>dokumen</a:t>
            </a:r>
            <a:r>
              <a:rPr lang="en-US" sz="1700" dirty="0" smtClean="0"/>
              <a:t> </a:t>
            </a:r>
            <a:r>
              <a:rPr lang="en-US" sz="1700" dirty="0" err="1" smtClean="0"/>
              <a:t>pengeluaran</a:t>
            </a:r>
            <a:r>
              <a:rPr lang="en-US" sz="1700" dirty="0" smtClean="0"/>
              <a:t> </a:t>
            </a:r>
            <a:r>
              <a:rPr lang="en-US" sz="1700" dirty="0" err="1" smtClean="0"/>
              <a:t>kas</a:t>
            </a:r>
            <a:r>
              <a:rPr lang="en-US" sz="1700" dirty="0" smtClean="0"/>
              <a:t>/</a:t>
            </a:r>
            <a:r>
              <a:rPr lang="en-US" sz="1700" dirty="0" err="1" smtClean="0"/>
              <a:t>kuitansi</a:t>
            </a:r>
            <a:r>
              <a:rPr lang="en-US" sz="1700" dirty="0" smtClean="0"/>
              <a:t> yang </a:t>
            </a:r>
            <a:r>
              <a:rPr lang="en-US" sz="1700" dirty="0" err="1" smtClean="0"/>
              <a:t>tidak</a:t>
            </a:r>
            <a:r>
              <a:rPr lang="en-US" sz="1700" dirty="0" smtClean="0"/>
              <a:t> </a:t>
            </a:r>
            <a:r>
              <a:rPr lang="en-US" sz="1700" dirty="0" err="1" smtClean="0"/>
              <a:t>mendapat</a:t>
            </a:r>
            <a:r>
              <a:rPr lang="en-US" sz="1700" dirty="0" smtClean="0"/>
              <a:t> </a:t>
            </a:r>
            <a:r>
              <a:rPr lang="en-US" sz="1700" dirty="0" err="1" smtClean="0"/>
              <a:t>persetujuan</a:t>
            </a:r>
            <a:r>
              <a:rPr lang="en-US" sz="1700" dirty="0" smtClean="0"/>
              <a:t> </a:t>
            </a:r>
            <a:r>
              <a:rPr lang="en-US" sz="1700" dirty="0" err="1" smtClean="0"/>
              <a:t>pejabat</a:t>
            </a:r>
            <a:r>
              <a:rPr lang="en-US" sz="1700" dirty="0" smtClean="0"/>
              <a:t> yang </a:t>
            </a:r>
            <a:r>
              <a:rPr lang="en-US" sz="1700" dirty="0" err="1" smtClean="0"/>
              <a:t>berwenang</a:t>
            </a:r>
            <a:r>
              <a:rPr lang="en-US" sz="1700" dirty="0" smtClean="0"/>
              <a:t>, </a:t>
            </a:r>
            <a:r>
              <a:rPr lang="en-US" sz="1700" dirty="0" err="1" smtClean="0"/>
              <a:t>tetapi</a:t>
            </a:r>
            <a:r>
              <a:rPr lang="en-US" sz="1700" dirty="0" smtClean="0"/>
              <a:t> </a:t>
            </a:r>
            <a:r>
              <a:rPr lang="en-US" sz="1700" dirty="0" err="1" smtClean="0"/>
              <a:t>tetap</a:t>
            </a:r>
            <a:r>
              <a:rPr lang="en-US" sz="1700" dirty="0" smtClean="0"/>
              <a:t> </a:t>
            </a:r>
            <a:r>
              <a:rPr lang="en-US" sz="1700" dirty="0" err="1" smtClean="0"/>
              <a:t>dibayarkan</a:t>
            </a:r>
            <a:r>
              <a:rPr lang="en-US" sz="1700" dirty="0" smtClean="0"/>
              <a:t>.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z="2800" dirty="0" smtClean="0"/>
              <a:t>2.  Langkah setelah Pengujian Pengendalian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penetapan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substantif</a:t>
            </a:r>
            <a:r>
              <a:rPr lang="en-US" sz="2000" dirty="0" smtClean="0"/>
              <a:t>.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dirangkum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 </a:t>
            </a:r>
          </a:p>
          <a:p>
            <a:r>
              <a:rPr lang="en-US" sz="2000" dirty="0" smtClean="0"/>
              <a:t>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memadai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auditor </a:t>
            </a:r>
            <a:r>
              <a:rPr lang="en-US" sz="2000" dirty="0" err="1" smtClean="0"/>
              <a:t>melanjutkan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substantif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merubah</a:t>
            </a:r>
            <a:r>
              <a:rPr lang="en-US" sz="2000" dirty="0" smtClean="0"/>
              <a:t> </a:t>
            </a:r>
            <a:r>
              <a:rPr lang="en-US" sz="2000" dirty="0" err="1" smtClean="0"/>
              <a:t>asumsi</a:t>
            </a:r>
            <a:r>
              <a:rPr lang="en-US" sz="2000" dirty="0" smtClean="0"/>
              <a:t> </a:t>
            </a:r>
            <a:r>
              <a:rPr lang="en-US" sz="2000" dirty="0" err="1" smtClean="0"/>
              <a:t>semula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keyakinan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samplingnya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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 </a:t>
            </a:r>
            <a:r>
              <a:rPr lang="en-US" sz="2000" dirty="0" err="1" smtClean="0"/>
              <a:t>lemah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kemungkinan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ditempuh</a:t>
            </a:r>
            <a:r>
              <a:rPr lang="en-US" sz="2000" dirty="0" smtClean="0"/>
              <a:t>, </a:t>
            </a:r>
            <a:r>
              <a:rPr lang="en-US" sz="2000" dirty="0" err="1" smtClean="0"/>
              <a:t>yakni</a:t>
            </a:r>
            <a:r>
              <a:rPr lang="en-US" sz="2000" dirty="0" smtClean="0"/>
              <a:t>: </a:t>
            </a:r>
          </a:p>
          <a:p>
            <a:r>
              <a:rPr lang="en-US" sz="2000" dirty="0" smtClean="0"/>
              <a:t>o  Auditor </a:t>
            </a:r>
            <a:r>
              <a:rPr lang="en-US" sz="2000" dirty="0" err="1" smtClean="0"/>
              <a:t>memperluas</a:t>
            </a:r>
            <a:r>
              <a:rPr lang="en-US" sz="2000" dirty="0" smtClean="0"/>
              <a:t> </a:t>
            </a:r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simpulan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(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 </a:t>
            </a:r>
            <a:r>
              <a:rPr lang="en-US" sz="2000" dirty="0" err="1" smtClean="0"/>
              <a:t>lemah</a:t>
            </a:r>
            <a:r>
              <a:rPr lang="en-US" sz="2000" dirty="0" smtClean="0"/>
              <a:t>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o  Auditor </a:t>
            </a:r>
            <a:r>
              <a:rPr lang="en-US" sz="2000" dirty="0" err="1" smtClean="0"/>
              <a:t>mengoreksi</a:t>
            </a:r>
            <a:r>
              <a:rPr lang="en-US" sz="2000" dirty="0" smtClean="0"/>
              <a:t> </a:t>
            </a:r>
            <a:r>
              <a:rPr lang="en-US" sz="2000" dirty="0" err="1" smtClean="0"/>
              <a:t>asumsi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keandalan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sampling.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auditor </a:t>
            </a:r>
            <a:r>
              <a:rPr lang="en-US" sz="2000" dirty="0" err="1" smtClean="0"/>
              <a:t>menetapkan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, yang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auditor </a:t>
            </a:r>
            <a:r>
              <a:rPr lang="en-US" sz="2000" dirty="0" err="1" smtClean="0"/>
              <a:t>memperluas</a:t>
            </a:r>
            <a:r>
              <a:rPr lang="en-US" sz="2000" dirty="0" smtClean="0"/>
              <a:t> </a:t>
            </a:r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substantifnya</a:t>
            </a:r>
            <a:r>
              <a:rPr lang="en-US" sz="2000" dirty="0" smtClean="0"/>
              <a:t>. </a:t>
            </a:r>
            <a:r>
              <a:rPr lang="en-US" sz="2000" dirty="0" err="1" smtClean="0"/>
              <a:t>Mengingat</a:t>
            </a:r>
            <a:r>
              <a:rPr lang="en-US" sz="2000" dirty="0" smtClean="0"/>
              <a:t> </a:t>
            </a:r>
            <a:r>
              <a:rPr lang="en-US" sz="2000" dirty="0" err="1" smtClean="0"/>
              <a:t>keterbatasan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, auditor </a:t>
            </a:r>
            <a:r>
              <a:rPr lang="en-US" sz="2000" dirty="0" err="1" smtClean="0"/>
              <a:t>sebaiknya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3.  </a:t>
            </a:r>
            <a:r>
              <a:rPr lang="en-US" sz="3600" dirty="0" err="1" smtClean="0"/>
              <a:t>Metode</a:t>
            </a:r>
            <a:r>
              <a:rPr lang="en-US" sz="3600" dirty="0" smtClean="0"/>
              <a:t> Sampling </a:t>
            </a:r>
            <a:r>
              <a:rPr lang="en-US" sz="3600" dirty="0" err="1" smtClean="0"/>
              <a:t>Statistik</a:t>
            </a:r>
            <a:r>
              <a:rPr lang="en-US" sz="3600" dirty="0" smtClean="0"/>
              <a:t> </a:t>
            </a:r>
            <a:r>
              <a:rPr lang="en-US" sz="3600" dirty="0" err="1" smtClean="0"/>
              <a:t>Lainnya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Sampling </a:t>
            </a:r>
            <a:r>
              <a:rPr lang="en-US" dirty="0" err="1" smtClean="0"/>
              <a:t>Penemuan</a:t>
            </a:r>
            <a:r>
              <a:rPr lang="en-US" dirty="0" smtClean="0"/>
              <a:t> (Discovery/Exploratory Sampling)</a:t>
            </a:r>
          </a:p>
          <a:p>
            <a:r>
              <a:rPr lang="en-US" dirty="0" smtClean="0"/>
              <a:t>b. Sampling </a:t>
            </a:r>
            <a:r>
              <a:rPr lang="en-US" dirty="0" err="1" smtClean="0"/>
              <a:t>Penerimaan</a:t>
            </a:r>
            <a:r>
              <a:rPr lang="en-US" dirty="0" smtClean="0"/>
              <a:t> (Acceptance Sampling)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2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Sampling </a:t>
            </a:r>
            <a:r>
              <a:rPr lang="en-US" dirty="0" err="1" smtClean="0"/>
              <a:t>Statistik</a:t>
            </a:r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Sampling Non </a:t>
            </a:r>
            <a:r>
              <a:rPr lang="en-US" dirty="0" err="1" smtClean="0"/>
              <a:t>Statistik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a.  Sampling </a:t>
            </a:r>
            <a:r>
              <a:rPr lang="en-US" sz="4000" dirty="0" err="1" smtClean="0"/>
              <a:t>Penemuan</a:t>
            </a:r>
            <a:r>
              <a:rPr lang="en-US" sz="4000" dirty="0" smtClean="0"/>
              <a:t> (Discovery/Exploratory Sampling)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Sampling </a:t>
            </a:r>
            <a:r>
              <a:rPr lang="en-US" sz="2000" dirty="0" err="1" smtClean="0"/>
              <a:t>Penemuan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sampling yang </a:t>
            </a:r>
            <a:r>
              <a:rPr lang="en-US" sz="2000" dirty="0" err="1" smtClean="0"/>
              <a:t>bertujuan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menemukan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serius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dalampopulasi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diuji</a:t>
            </a:r>
            <a:r>
              <a:rPr lang="en-US" sz="2000" dirty="0" smtClean="0"/>
              <a:t>. Sampling </a:t>
            </a:r>
            <a:r>
              <a:rPr lang="en-US" sz="2000" dirty="0" err="1" smtClean="0"/>
              <a:t>penemuan</a:t>
            </a:r>
            <a:r>
              <a:rPr lang="en-US" sz="2000" dirty="0" smtClean="0"/>
              <a:t> </a:t>
            </a:r>
            <a:r>
              <a:rPr lang="en-US" sz="2000" dirty="0" err="1" smtClean="0"/>
              <a:t>hendaknya</a:t>
            </a:r>
            <a:r>
              <a:rPr lang="en-US" sz="2000" dirty="0" smtClean="0"/>
              <a:t> </a:t>
            </a:r>
            <a:r>
              <a:rPr lang="en-US" sz="2000" dirty="0" err="1" smtClean="0"/>
              <a:t>diterapkan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menguji</a:t>
            </a:r>
            <a:r>
              <a:rPr lang="en-US" sz="2000" dirty="0" smtClean="0"/>
              <a:t> </a:t>
            </a:r>
            <a:r>
              <a:rPr lang="en-US" sz="2000" dirty="0" err="1" smtClean="0"/>
              <a:t>ketaatan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toleransi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penyimpangan</a:t>
            </a:r>
            <a:r>
              <a:rPr lang="en-US" sz="2000" dirty="0" smtClean="0"/>
              <a:t> pun. </a:t>
            </a:r>
          </a:p>
          <a:p>
            <a:r>
              <a:rPr lang="en-US" sz="2000" dirty="0" err="1" smtClean="0"/>
              <a:t>Dalam</a:t>
            </a:r>
            <a:r>
              <a:rPr lang="en-US" sz="2000" dirty="0" smtClean="0"/>
              <a:t> sampling </a:t>
            </a:r>
            <a:r>
              <a:rPr lang="en-US" sz="2000" dirty="0" err="1" smtClean="0"/>
              <a:t>penemuan</a:t>
            </a:r>
            <a:r>
              <a:rPr lang="en-US" sz="2000" dirty="0" smtClean="0"/>
              <a:t>, unit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Sampling </a:t>
            </a:r>
            <a:r>
              <a:rPr lang="en-US" sz="2000" dirty="0" err="1" smtClean="0"/>
              <a:t>Penemuan</a:t>
            </a:r>
            <a:r>
              <a:rPr lang="en-US" sz="2000" dirty="0" smtClean="0"/>
              <a:t> .</a:t>
            </a:r>
          </a:p>
          <a:p>
            <a:r>
              <a:rPr lang="en-US" sz="2000" dirty="0" smtClean="0"/>
              <a:t>Agar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, </a:t>
            </a:r>
            <a:r>
              <a:rPr lang="en-US" sz="2000" dirty="0" err="1" smtClean="0"/>
              <a:t>terlebih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dahulu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: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keandalan</a:t>
            </a:r>
            <a:r>
              <a:rPr lang="en-US" sz="2000" dirty="0" smtClean="0"/>
              <a:t> (confidence level), unit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(field size)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estimasi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(occurrence rate/EPDR).</a:t>
            </a:r>
          </a:p>
          <a:p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: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keandalan</a:t>
            </a:r>
            <a:r>
              <a:rPr lang="en-US" sz="2000" dirty="0" smtClean="0"/>
              <a:t> (1 – ) = 95%, unit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(N) = 10.000 unit,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perkiraan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(EPDR) = 0,9%.</a:t>
            </a:r>
          </a:p>
          <a:p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probability level95% ,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diteliti</a:t>
            </a:r>
            <a:r>
              <a:rPr lang="en-US" sz="2000" dirty="0" smtClean="0"/>
              <a:t> = 327 unit.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7362"/>
          </a:xfrm>
        </p:spPr>
        <p:txBody>
          <a:bodyPr/>
          <a:lstStyle/>
          <a:p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: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keandalan</a:t>
            </a:r>
            <a:r>
              <a:rPr lang="en-US" sz="2000" dirty="0" smtClean="0"/>
              <a:t> (1 – ) = 95%, unit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(N) = 10.000 unit,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perkiraan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(EPDR) = 0,9%.</a:t>
            </a:r>
          </a:p>
          <a:p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probability level95% ,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diteliti</a:t>
            </a:r>
            <a:r>
              <a:rPr lang="en-US" sz="2000" dirty="0" smtClean="0"/>
              <a:t> = 327 unit.</a:t>
            </a:r>
          </a:p>
          <a:p>
            <a:endParaRPr lang="en-US" sz="2000" dirty="0"/>
          </a:p>
        </p:txBody>
      </p:sp>
      <p:pic>
        <p:nvPicPr>
          <p:cNvPr id="12290" name="Picture 2" descr="C:\Users\User\Videos\capture-20150606-08323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214686"/>
            <a:ext cx="5715040" cy="3351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b. Sampling </a:t>
            </a:r>
            <a:r>
              <a:rPr lang="en-US" sz="4000" dirty="0" err="1" smtClean="0"/>
              <a:t>Penerimaan</a:t>
            </a:r>
            <a:r>
              <a:rPr lang="en-US" sz="4000" dirty="0" smtClean="0"/>
              <a:t> (Acceptance Sampling)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Sampling </a:t>
            </a:r>
            <a:r>
              <a:rPr lang="en-US" sz="2400" dirty="0" err="1" smtClean="0"/>
              <a:t>Penerimaan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sampling yang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,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(accept)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menolak</a:t>
            </a:r>
            <a:r>
              <a:rPr lang="en-US" sz="2400" dirty="0" smtClean="0"/>
              <a:t> (reject)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Unit </a:t>
            </a:r>
            <a:r>
              <a:rPr lang="en-US" sz="2400" dirty="0" err="1" smtClean="0"/>
              <a:t>sampelnya</a:t>
            </a:r>
            <a:r>
              <a:rPr lang="en-US" sz="2400" dirty="0" smtClean="0"/>
              <a:t> </a:t>
            </a:r>
            <a:r>
              <a:rPr lang="en-US" sz="2400" dirty="0" err="1" smtClean="0"/>
              <a:t>ditetapkan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Sampling </a:t>
            </a:r>
            <a:r>
              <a:rPr lang="en-US" sz="2400" dirty="0" err="1" smtClean="0"/>
              <a:t>Penerimaan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Hal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ditetapkan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,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 unit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(N),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penyimpangan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(EPDR).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C:\Users\User\Videos\capture-20150606-083557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11776" y="642918"/>
            <a:ext cx="6389181" cy="594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METODE SAMPLING NON STATISTIK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sampling non </a:t>
            </a:r>
            <a:r>
              <a:rPr lang="en-US" dirty="0" err="1" smtClean="0"/>
              <a:t>statistik</a:t>
            </a:r>
            <a:r>
              <a:rPr lang="en-US" dirty="0" smtClean="0"/>
              <a:t>, unit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samplingnya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judgement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formula/</a:t>
            </a:r>
            <a:r>
              <a:rPr lang="en-US" dirty="0" err="1" smtClean="0"/>
              <a:t>rumus</a:t>
            </a:r>
            <a:r>
              <a:rPr lang="en-US" dirty="0" smtClean="0"/>
              <a:t> yang </a:t>
            </a:r>
            <a:r>
              <a:rPr lang="en-US" dirty="0" err="1" smtClean="0"/>
              <a:t>baku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sampelnya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non </a:t>
            </a:r>
            <a:r>
              <a:rPr lang="en-US" dirty="0" err="1" smtClean="0"/>
              <a:t>acak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(1)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Audit.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audit,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ketaatan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pagu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(TDR),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simpulan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audit,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TDR = 2%.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</a:t>
            </a:r>
            <a:r>
              <a:rPr lang="en-US" dirty="0" err="1" smtClean="0"/>
              <a:t>Menetapkan</a:t>
            </a:r>
            <a:r>
              <a:rPr lang="en-US" dirty="0" smtClean="0"/>
              <a:t> Unit </a:t>
            </a:r>
            <a:r>
              <a:rPr lang="en-US" dirty="0" err="1" smtClean="0"/>
              <a:t>Sampel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err="1" smtClean="0"/>
              <a:t>sampel</a:t>
            </a:r>
            <a:r>
              <a:rPr lang="en-US" dirty="0" smtClean="0"/>
              <a:t> (n)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judgement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formula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: n = 30 unit.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pula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smtClean="0"/>
              <a:t>(4)  Menguji Sampel dan Mengestimasi Keadaan Populasi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Pengujian</a:t>
            </a:r>
            <a:r>
              <a:rPr lang="en-US" sz="3200" dirty="0" smtClean="0"/>
              <a:t> </a:t>
            </a:r>
            <a:r>
              <a:rPr lang="en-US" sz="3200" dirty="0" err="1" smtClean="0"/>
              <a:t>sampel</a:t>
            </a:r>
            <a:r>
              <a:rPr lang="en-US" sz="3200" dirty="0" smtClean="0"/>
              <a:t> </a:t>
            </a:r>
            <a:r>
              <a:rPr lang="en-US" sz="3200" dirty="0" err="1" smtClean="0"/>
              <a:t>bertujuan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mengetahui</a:t>
            </a:r>
            <a:r>
              <a:rPr lang="en-US" sz="3200" dirty="0" smtClean="0"/>
              <a:t> </a:t>
            </a:r>
            <a:r>
              <a:rPr lang="en-US" sz="3200" dirty="0" err="1" smtClean="0"/>
              <a:t>keadaan</a:t>
            </a:r>
            <a:r>
              <a:rPr lang="en-US" sz="3200" dirty="0" smtClean="0"/>
              <a:t> </a:t>
            </a:r>
            <a:r>
              <a:rPr lang="en-US" sz="3200" dirty="0" err="1" smtClean="0"/>
              <a:t>sampel</a:t>
            </a:r>
            <a:r>
              <a:rPr lang="en-US" sz="3200" dirty="0" smtClean="0"/>
              <a:t>, </a:t>
            </a:r>
            <a:r>
              <a:rPr lang="en-US" sz="3200" dirty="0" err="1" smtClean="0"/>
              <a:t>misalnya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sampel</a:t>
            </a:r>
            <a:r>
              <a:rPr lang="en-US" sz="3200" dirty="0" smtClean="0"/>
              <a:t> </a:t>
            </a:r>
            <a:r>
              <a:rPr lang="en-US" sz="3200" dirty="0" err="1" smtClean="0"/>
              <a:t>sebanyak</a:t>
            </a:r>
            <a:r>
              <a:rPr lang="en-US" sz="3200" dirty="0" smtClean="0"/>
              <a:t> 30 </a:t>
            </a:r>
            <a:r>
              <a:rPr lang="en-US" sz="3200" dirty="0" err="1" smtClean="0"/>
              <a:t>diatas</a:t>
            </a:r>
            <a:r>
              <a:rPr lang="en-US" sz="3200" dirty="0" smtClean="0"/>
              <a:t> </a:t>
            </a:r>
            <a:r>
              <a:rPr lang="en-US" sz="3200" dirty="0" err="1" smtClean="0"/>
              <a:t>ditemukan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pengadaan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melebihi</a:t>
            </a:r>
            <a:r>
              <a:rPr lang="en-US" sz="3200" dirty="0" smtClean="0"/>
              <a:t> </a:t>
            </a:r>
            <a:r>
              <a:rPr lang="en-US" sz="3200" dirty="0" err="1" smtClean="0"/>
              <a:t>pagu</a:t>
            </a:r>
            <a:r>
              <a:rPr lang="en-US" sz="3200" dirty="0" smtClean="0"/>
              <a:t> </a:t>
            </a:r>
            <a:r>
              <a:rPr lang="en-US" sz="3200" dirty="0" err="1" smtClean="0"/>
              <a:t>anggaran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Tingkat </a:t>
            </a:r>
            <a:r>
              <a:rPr lang="en-US" sz="3200" dirty="0" err="1" smtClean="0"/>
              <a:t>penyimpangan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sampel</a:t>
            </a:r>
            <a:r>
              <a:rPr lang="en-US" sz="3200" dirty="0" smtClean="0"/>
              <a:t> (sampling deviation rate/SDR)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1/30 = 3,3%.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dianggap</a:t>
            </a:r>
            <a:r>
              <a:rPr lang="en-US" sz="3200" dirty="0" smtClean="0"/>
              <a:t>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populasi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(5) 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Simpulan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Simpulan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SDR </a:t>
            </a:r>
            <a:r>
              <a:rPr lang="en-US" dirty="0" err="1" smtClean="0"/>
              <a:t>dan</a:t>
            </a:r>
            <a:r>
              <a:rPr lang="en-US" dirty="0" smtClean="0"/>
              <a:t> TDR.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SDR &gt; TDR,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paguanggaran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METODE SAMPLING STATISTIK</a:t>
            </a:r>
            <a:endParaRPr 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/>
              <a:t>Metode</a:t>
            </a:r>
            <a:r>
              <a:rPr lang="en-US" sz="2800" dirty="0" smtClean="0"/>
              <a:t> sampling </a:t>
            </a:r>
            <a:r>
              <a:rPr lang="en-US" sz="2800" dirty="0" err="1" smtClean="0"/>
              <a:t>statistik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lazim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sampling </a:t>
            </a:r>
            <a:r>
              <a:rPr lang="en-US" sz="2800" dirty="0" err="1" smtClean="0"/>
              <a:t>atribut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sampling yang </a:t>
            </a:r>
            <a:r>
              <a:rPr lang="en-US" sz="2800" dirty="0" err="1" smtClean="0"/>
              <a:t>meneliti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smtClean="0"/>
              <a:t> non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data,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 smtClean="0"/>
              <a:t>perhatian</a:t>
            </a:r>
            <a:r>
              <a:rPr lang="en-US" sz="2800" dirty="0" smtClean="0"/>
              <a:t> auditor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jejak-jejak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 </a:t>
            </a:r>
            <a:r>
              <a:rPr lang="en-US" sz="2800" dirty="0" err="1" smtClean="0"/>
              <a:t>pada</a:t>
            </a:r>
            <a:r>
              <a:rPr lang="en-US" sz="2800" dirty="0" smtClean="0"/>
              <a:t> data/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diuji</a:t>
            </a:r>
            <a:r>
              <a:rPr lang="en-US" sz="2800" dirty="0" smtClean="0"/>
              <a:t>,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paraf</a:t>
            </a:r>
            <a:r>
              <a:rPr lang="en-US" sz="2800" dirty="0" smtClean="0"/>
              <a:t>,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tangan</a:t>
            </a:r>
            <a:r>
              <a:rPr lang="en-US" sz="2800" dirty="0" smtClean="0"/>
              <a:t>, </a:t>
            </a:r>
            <a:r>
              <a:rPr lang="en-US" sz="2800" dirty="0" err="1" smtClean="0"/>
              <a:t>nomor</a:t>
            </a:r>
            <a:r>
              <a:rPr lang="en-US" sz="2800" dirty="0" smtClean="0"/>
              <a:t> </a:t>
            </a:r>
            <a:r>
              <a:rPr lang="en-US" sz="2800" dirty="0" err="1" smtClean="0"/>
              <a:t>urut</a:t>
            </a:r>
            <a:r>
              <a:rPr lang="en-US" sz="2800" dirty="0" smtClean="0"/>
              <a:t> </a:t>
            </a:r>
            <a:r>
              <a:rPr lang="en-US" sz="2800" dirty="0" err="1" smtClean="0"/>
              <a:t>pracetak</a:t>
            </a:r>
            <a:r>
              <a:rPr lang="en-US" sz="2800" dirty="0" smtClean="0"/>
              <a:t>,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formulir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sebagainya</a:t>
            </a:r>
            <a:r>
              <a:rPr lang="en-US" sz="2800" dirty="0" smtClean="0"/>
              <a:t>, yang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non </a:t>
            </a:r>
            <a:r>
              <a:rPr lang="en-US" sz="2800" dirty="0" err="1" smtClean="0"/>
              <a:t>angka</a:t>
            </a:r>
            <a:r>
              <a:rPr lang="en-US" sz="2800" dirty="0" smtClean="0"/>
              <a:t>,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unsur-unsur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perhatian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sampling </a:t>
            </a:r>
            <a:r>
              <a:rPr lang="en-US" sz="2800" dirty="0" err="1" smtClean="0"/>
              <a:t>atribut</a:t>
            </a:r>
            <a:r>
              <a:rPr lang="en-US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ATRIBUT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Sampling </a:t>
            </a:r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“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rumus</a:t>
            </a:r>
            <a:r>
              <a:rPr lang="en-US" sz="2800" dirty="0" smtClean="0"/>
              <a:t> </a:t>
            </a:r>
            <a:r>
              <a:rPr lang="en-US" sz="2800" dirty="0" err="1" smtClean="0"/>
              <a:t>statistik</a:t>
            </a:r>
            <a:r>
              <a:rPr lang="en-US" sz="2800" dirty="0" smtClean="0"/>
              <a:t>” </a:t>
            </a:r>
            <a:r>
              <a:rPr lang="en-US" sz="2800" dirty="0" err="1" smtClean="0"/>
              <a:t>dan</a:t>
            </a:r>
            <a:r>
              <a:rPr lang="en-US" sz="2800" dirty="0" smtClean="0"/>
              <a:t> “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”.</a:t>
            </a:r>
          </a:p>
          <a:p>
            <a:r>
              <a:rPr lang="en-US" sz="2800" dirty="0" smtClean="0"/>
              <a:t>Yang </a:t>
            </a:r>
            <a:r>
              <a:rPr lang="en-US" sz="2800" dirty="0" err="1" smtClean="0"/>
              <a:t>dipelajari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sampling </a:t>
            </a:r>
            <a:r>
              <a:rPr lang="en-US" sz="2800" dirty="0" err="1" smtClean="0"/>
              <a:t>atribut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penentuan</a:t>
            </a:r>
            <a:r>
              <a:rPr lang="en-US" sz="2800" dirty="0" smtClean="0"/>
              <a:t> unit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samplingnya</a:t>
            </a:r>
            <a:r>
              <a:rPr lang="en-US" sz="2800" dirty="0" smtClean="0"/>
              <a:t> </a:t>
            </a:r>
            <a:r>
              <a:rPr lang="en-US" sz="2800" dirty="0" err="1" smtClean="0"/>
              <a:t>ditetapkan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modul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Tahapan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proses</a:t>
            </a:r>
            <a:r>
              <a:rPr lang="en-US" sz="3600" dirty="0" smtClean="0"/>
              <a:t> </a:t>
            </a:r>
            <a:r>
              <a:rPr lang="en-US" sz="3600" dirty="0" err="1" smtClean="0"/>
              <a:t>pelaksanaan</a:t>
            </a:r>
            <a:r>
              <a:rPr lang="en-US" sz="3600" dirty="0" smtClean="0"/>
              <a:t> Sampling </a:t>
            </a:r>
            <a:r>
              <a:rPr lang="en-US" sz="3600" dirty="0" err="1" smtClean="0"/>
              <a:t>Atribut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tabel</a:t>
            </a:r>
            <a:r>
              <a:rPr lang="en-US" sz="3600" dirty="0" smtClean="0"/>
              <a:t> </a:t>
            </a:r>
            <a:r>
              <a:rPr lang="en-US" sz="3600" dirty="0" err="1" smtClean="0"/>
              <a:t>dilaksanakan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berikut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r>
              <a:rPr lang="en-US" dirty="0" smtClean="0"/>
              <a:t>a. 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Audit </a:t>
            </a:r>
          </a:p>
          <a:p>
            <a:r>
              <a:rPr lang="en-US" dirty="0" smtClean="0"/>
              <a:t>b. 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/Unit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</a:p>
          <a:p>
            <a:r>
              <a:rPr lang="en-US" dirty="0" smtClean="0"/>
              <a:t>c. 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</a:p>
          <a:p>
            <a:r>
              <a:rPr lang="en-US" dirty="0" smtClean="0"/>
              <a:t>d. 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</a:p>
          <a:p>
            <a:r>
              <a:rPr lang="en-US" dirty="0" smtClean="0"/>
              <a:t>e.  </a:t>
            </a:r>
            <a:r>
              <a:rPr lang="en-US" dirty="0" err="1" smtClean="0"/>
              <a:t>Mengestimasi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</a:p>
          <a:p>
            <a:r>
              <a:rPr lang="en-US" dirty="0" smtClean="0"/>
              <a:t>f. 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Simpulan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Audit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.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ditetapkan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audit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unsur-unsur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unit </a:t>
            </a:r>
            <a:r>
              <a:rPr lang="en-US" sz="2800" dirty="0" err="1" smtClean="0"/>
              <a:t>sampel</a:t>
            </a:r>
            <a:r>
              <a:rPr lang="en-US" sz="2800" dirty="0" smtClean="0"/>
              <a:t>,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sampling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simpulan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audit. </a:t>
            </a:r>
          </a:p>
          <a:p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keandalan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internal audit.</a:t>
            </a:r>
          </a:p>
          <a:p>
            <a:r>
              <a:rPr lang="en-US" sz="2800" dirty="0" smtClean="0"/>
              <a:t>Yang </a:t>
            </a:r>
            <a:r>
              <a:rPr lang="en-US" sz="2800" dirty="0" err="1" smtClean="0"/>
              <a:t>ditetapkan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sini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spesifik</a:t>
            </a:r>
            <a:r>
              <a:rPr lang="en-US" sz="2800" dirty="0" smtClean="0"/>
              <a:t>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menguji</a:t>
            </a:r>
            <a:r>
              <a:rPr lang="en-US" sz="2800" dirty="0" smtClean="0"/>
              <a:t> </a:t>
            </a:r>
            <a:r>
              <a:rPr lang="en-US" sz="2800" dirty="0" err="1" smtClean="0"/>
              <a:t>keandalan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: “</a:t>
            </a:r>
            <a:r>
              <a:rPr lang="en-US" sz="2800" dirty="0" err="1" smtClean="0"/>
              <a:t>kas</a:t>
            </a:r>
            <a:r>
              <a:rPr lang="en-US" sz="2800" dirty="0" smtClean="0"/>
              <a:t>”, “</a:t>
            </a:r>
            <a:r>
              <a:rPr lang="en-US" sz="2800" dirty="0" err="1" smtClean="0"/>
              <a:t>penggajian</a:t>
            </a:r>
            <a:r>
              <a:rPr lang="en-US" sz="2800" dirty="0" smtClean="0"/>
              <a:t>”, “</a:t>
            </a:r>
            <a:r>
              <a:rPr lang="en-US" sz="2800" dirty="0" err="1" smtClean="0"/>
              <a:t>pengadaan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jasa</a:t>
            </a:r>
            <a:r>
              <a:rPr lang="en-US" sz="2800" dirty="0" smtClean="0"/>
              <a:t>”,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sebagainya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Unsur-unsur</a:t>
            </a:r>
            <a:r>
              <a:rPr lang="en-US" sz="3200" dirty="0" smtClean="0"/>
              <a:t> yang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 smtClean="0"/>
              <a:t>ditetapkan</a:t>
            </a:r>
            <a:r>
              <a:rPr lang="en-US" sz="3200" dirty="0" smtClean="0"/>
              <a:t> </a:t>
            </a:r>
            <a:r>
              <a:rPr lang="en-US" sz="3200" dirty="0" err="1" smtClean="0"/>
              <a:t>terlebih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dahulu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/>
              <a:t> </a:t>
            </a:r>
            <a:r>
              <a:rPr lang="en-US" sz="3200" dirty="0" err="1" smtClean="0"/>
              <a:t>menntukan</a:t>
            </a:r>
            <a:r>
              <a:rPr lang="en-US" sz="3200" dirty="0" smtClean="0"/>
              <a:t> unit </a:t>
            </a:r>
            <a:r>
              <a:rPr lang="en-US" sz="3200" dirty="0" err="1" smtClean="0"/>
              <a:t>sampel</a:t>
            </a:r>
            <a:r>
              <a:rPr lang="en-US" sz="3200" dirty="0" smtClean="0"/>
              <a:t> 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tabel</a:t>
            </a:r>
            <a:r>
              <a:rPr lang="en-US" sz="3200" dirty="0" smtClean="0"/>
              <a:t> </a:t>
            </a:r>
            <a:r>
              <a:rPr lang="en-US" sz="3200" dirty="0" err="1" smtClean="0"/>
              <a:t>penetapan</a:t>
            </a:r>
            <a:r>
              <a:rPr lang="en-US" sz="3200" dirty="0" smtClean="0"/>
              <a:t> unit </a:t>
            </a:r>
            <a:r>
              <a:rPr lang="en-US" sz="3200" dirty="0" err="1" smtClean="0"/>
              <a:t>sampel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 </a:t>
            </a:r>
            <a:r>
              <a:rPr lang="en-US" dirty="0" err="1" smtClean="0"/>
              <a:t>Risiko</a:t>
            </a:r>
            <a:r>
              <a:rPr lang="en-US" dirty="0" smtClean="0"/>
              <a:t> sampling/ARO </a:t>
            </a:r>
          </a:p>
          <a:p>
            <a:r>
              <a:rPr lang="en-US" dirty="0" smtClean="0"/>
              <a:t>2) 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/TDR </a:t>
            </a:r>
          </a:p>
          <a:p>
            <a:r>
              <a:rPr lang="en-US" dirty="0" smtClean="0"/>
              <a:t>3) 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/EPDR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err="1" smtClean="0"/>
              <a:t>Risiko</a:t>
            </a:r>
            <a:r>
              <a:rPr lang="en-US" dirty="0" smtClean="0"/>
              <a:t> sampling/ARO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sampling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simpulan</a:t>
            </a:r>
            <a:r>
              <a:rPr lang="en-US" dirty="0" smtClean="0"/>
              <a:t> auditor </a:t>
            </a:r>
            <a:r>
              <a:rPr lang="en-US" dirty="0" err="1" smtClean="0"/>
              <a:t>salah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, </a:t>
            </a:r>
            <a:r>
              <a:rPr lang="en-US" dirty="0" err="1" smtClean="0"/>
              <a:t>risiko</a:t>
            </a:r>
            <a:r>
              <a:rPr lang="en-US" dirty="0" smtClean="0"/>
              <a:t> sampling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dihadapi</a:t>
            </a:r>
            <a:r>
              <a:rPr lang="en-US" dirty="0" smtClean="0"/>
              <a:t> auditor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10">
  <a:themeElements>
    <a:clrScheme name="HipDaddy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ipDaddy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ipDaddy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Daddy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Daddy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Daddy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Daddy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Daddy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Beach10</Template>
  <TotalTime>558</TotalTime>
  <Words>1874</Words>
  <Application>Microsoft Office PowerPoint</Application>
  <PresentationFormat>On-screen Show (4:3)</PresentationFormat>
  <Paragraphs>113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Arial</vt:lpstr>
      <vt:lpstr>Beach10</vt:lpstr>
      <vt:lpstr>AUDIT SAMPLING</vt:lpstr>
      <vt:lpstr>Pengujian pengendalian dilakukan tidak hanya dimaksudkan untuk memperkirakan keadaan populasi, melainkan misalnya untuk mengetahui:</vt:lpstr>
      <vt:lpstr>Terdapat 2 metode yaitu :</vt:lpstr>
      <vt:lpstr>METODE SAMPLING STATISTIK</vt:lpstr>
      <vt:lpstr>SAMPLING ATRIBUT</vt:lpstr>
      <vt:lpstr>Tahapan dan proses pelaksanaan Sampling Atribut yang menggunakan tabel dilaksanakan sebagai berikut:</vt:lpstr>
      <vt:lpstr>a. Menyusun Rencana Audit</vt:lpstr>
      <vt:lpstr>Unsur-unsur yang perlu ditetapkan terlebih dahulu untuk menntukan unit sampel  sesuai dengan tabel penetapan unit sampel</vt:lpstr>
      <vt:lpstr>1) Risiko sampling/ARO </vt:lpstr>
      <vt:lpstr>Atas sampel yang dipilihnya, auditor mempunyai dua kemungkinan simpulan: </vt:lpstr>
      <vt:lpstr>Kondisi nyata populasi juga terdiri dari dua kemungkinan, yakni :</vt:lpstr>
      <vt:lpstr>Kombinasi atas hasil simpulan auditor berdasarkan sampel dan kondisi sesungguhnya berdasarkan populasi dapat digambarkan sebagai berikut:</vt:lpstr>
      <vt:lpstr>Risiko sampling pada pengujian pengendalian ada dua, yaitu</vt:lpstr>
      <vt:lpstr>2)  Toleransi Penyimpangan/TDR</vt:lpstr>
      <vt:lpstr>3)  Perkiraan Penyimpangan Dalam Populasi/EPDR</vt:lpstr>
      <vt:lpstr>b.  Menetapkan Jumlah (Unit) Sampel </vt:lpstr>
      <vt:lpstr>Slide 17</vt:lpstr>
      <vt:lpstr>Slide 18</vt:lpstr>
      <vt:lpstr>Slide 19</vt:lpstr>
      <vt:lpstr>c.  Memilih Sampel </vt:lpstr>
      <vt:lpstr>d.  Menguji Sampel</vt:lpstr>
      <vt:lpstr>e.  Mengestimasi Keadaan Populasi </vt:lpstr>
      <vt:lpstr>Slide 23</vt:lpstr>
      <vt:lpstr>Slide 24</vt:lpstr>
      <vt:lpstr>Slide 25</vt:lpstr>
      <vt:lpstr>Slide 26</vt:lpstr>
      <vt:lpstr>f.  Membuat Simpulan Hasil Audit</vt:lpstr>
      <vt:lpstr>2.  Langkah setelah Pengujian Pengendalian</vt:lpstr>
      <vt:lpstr>3.  Metode Sampling Statistik Lainnya </vt:lpstr>
      <vt:lpstr>a.  Sampling Penemuan (Discovery/Exploratory Sampling)</vt:lpstr>
      <vt:lpstr>Slide 31</vt:lpstr>
      <vt:lpstr>b. Sampling Penerimaan (Acceptance Sampling) </vt:lpstr>
      <vt:lpstr>Slide 33</vt:lpstr>
      <vt:lpstr>METODE SAMPLING NON STATISTIK </vt:lpstr>
      <vt:lpstr>(1) Menyusun Rencana Audit.</vt:lpstr>
      <vt:lpstr>(2) Menetapkan Unit Sampel</vt:lpstr>
      <vt:lpstr>(3) Memilih Sampel </vt:lpstr>
      <vt:lpstr>(4)  Menguji Sampel dan Mengestimasi Keadaan Populasi</vt:lpstr>
      <vt:lpstr>(5)  Membuat Simpulan Hasil Audit</vt:lpstr>
      <vt:lpstr>Slide 40</vt:lpstr>
      <vt:lpstr>Slide 41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SAMPLING</dc:title>
  <dc:creator>User</dc:creator>
  <cp:lastModifiedBy>User</cp:lastModifiedBy>
  <cp:revision>1</cp:revision>
  <dcterms:created xsi:type="dcterms:W3CDTF">2015-06-05T16:18:34Z</dcterms:created>
  <dcterms:modified xsi:type="dcterms:W3CDTF">2015-06-06T01:37:28Z</dcterms:modified>
</cp:coreProperties>
</file>